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19"/>
  </p:notesMasterIdLst>
  <p:handoutMasterIdLst>
    <p:handoutMasterId r:id="rId20"/>
  </p:handoutMasterIdLst>
  <p:sldIdLst>
    <p:sldId id="278" r:id="rId2"/>
    <p:sldId id="302" r:id="rId3"/>
    <p:sldId id="306" r:id="rId4"/>
    <p:sldId id="317" r:id="rId5"/>
    <p:sldId id="318" r:id="rId6"/>
    <p:sldId id="307" r:id="rId7"/>
    <p:sldId id="256" r:id="rId8"/>
    <p:sldId id="304" r:id="rId9"/>
    <p:sldId id="305" r:id="rId10"/>
    <p:sldId id="319" r:id="rId11"/>
    <p:sldId id="311" r:id="rId12"/>
    <p:sldId id="312" r:id="rId13"/>
    <p:sldId id="313" r:id="rId14"/>
    <p:sldId id="320" r:id="rId15"/>
    <p:sldId id="315" r:id="rId16"/>
    <p:sldId id="316" r:id="rId17"/>
    <p:sldId id="30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 autoAdjust="0"/>
    <p:restoredTop sz="96208" autoAdjust="0"/>
  </p:normalViewPr>
  <p:slideViewPr>
    <p:cSldViewPr snapToGrid="0" snapToObjects="1">
      <p:cViewPr varScale="1">
        <p:scale>
          <a:sx n="84" d="100"/>
          <a:sy n="84" d="100"/>
        </p:scale>
        <p:origin x="48" y="-115"/>
      </p:cViewPr>
      <p:guideLst/>
    </p:cSldViewPr>
  </p:slideViewPr>
  <p:outlineViewPr>
    <p:cViewPr>
      <p:scale>
        <a:sx n="33" d="100"/>
        <a:sy n="33" d="100"/>
      </p:scale>
      <p:origin x="0" y="-2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8F8B3-87B5-4757-8EE1-4200F883A904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B310D-0813-45F4-BDF5-29B7748E19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929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0DDAC-8E34-B84E-8286-E9B7B7BA202C}" type="datetimeFigureOut">
              <a:rPr lang="hu-HU" smtClean="0"/>
              <a:t>2021. 05. 31.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C0D22-DC40-7645-9158-86CD3BAA4C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959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5" name="Google Shape;12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83425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28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39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077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432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26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94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577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789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670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234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8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27;p30"/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-1" y="10632"/>
            <a:ext cx="14811153" cy="7251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195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25D535-420A-4C85-83EE-603FE3714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199" y="1"/>
            <a:ext cx="12268199" cy="681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77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0CB2B-C14A-B648-88F4-6B0E359AB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5629"/>
            <a:ext cx="6190149" cy="535531"/>
          </a:xfr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15509C"/>
                </a:solidFill>
                <a:latin typeface="Seravek Medium" panose="020B0703050000020004" pitchFamily="34" charset="0"/>
                <a:ea typeface="+mn-ea"/>
                <a:cs typeface="+mn-cs"/>
              </a:rPr>
              <a:t>Workflow mapping prerequisites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D35FB-166B-844D-9B3E-DE83FDB86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0" y="1733015"/>
            <a:ext cx="6531864" cy="370106"/>
          </a:xfrm>
        </p:spPr>
        <p:txBody>
          <a:bodyPr/>
          <a:lstStyle/>
          <a:p>
            <a:pPr marL="0" indent="0">
              <a:buNone/>
            </a:pPr>
            <a:r>
              <a:rPr lang="hu-HU" sz="2400" dirty="0">
                <a:latin typeface="Seravek Light" panose="020B0503040000020004" pitchFamily="34" charset="0"/>
              </a:rPr>
              <a:t>Workflow mapping is supported in</a:t>
            </a:r>
            <a:r>
              <a:rPr lang="es-AR" sz="2400" dirty="0">
                <a:latin typeface="Seravek Light" panose="020B0503040000020004" pitchFamily="34" charset="0"/>
              </a:rPr>
              <a:t>:</a:t>
            </a:r>
            <a:endParaRPr lang="hu-HU" sz="2400" dirty="0">
              <a:latin typeface="Seravek Light" panose="020B05030400000200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9A47F2-7613-48B0-A118-2CBFA983172C}"/>
              </a:ext>
            </a:extLst>
          </p:cNvPr>
          <p:cNvSpPr txBox="1">
            <a:spLocks/>
          </p:cNvSpPr>
          <p:nvPr/>
        </p:nvSpPr>
        <p:spPr>
          <a:xfrm>
            <a:off x="3933274" y="3626733"/>
            <a:ext cx="3502343" cy="895313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sz="1800" dirty="0"/>
              <a:t>In Plunet, enter the names of the workflow steps into the Workflow template description.</a:t>
            </a:r>
          </a:p>
        </p:txBody>
      </p:sp>
      <p:pic>
        <p:nvPicPr>
          <p:cNvPr id="1028" name="Picture 4" descr="Plunet AcrossConnector Across Interface | Across">
            <a:extLst>
              <a:ext uri="{FF2B5EF4-FFF2-40B4-BE49-F238E27FC236}">
                <a16:creationId xmlns:a16="http://schemas.microsoft.com/office/drawing/2014/main" id="{7DA9A4F4-99DF-44FD-BE74-6DFADA943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274" y="2912608"/>
            <a:ext cx="1709547" cy="51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TRF - Translators without Borders">
            <a:extLst>
              <a:ext uri="{FF2B5EF4-FFF2-40B4-BE49-F238E27FC236}">
                <a16:creationId xmlns:a16="http://schemas.microsoft.com/office/drawing/2014/main" id="{DBEAE8F0-5BAA-4D8C-B492-291F40790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" y="2815450"/>
            <a:ext cx="1900253" cy="70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QAuditor – developers of software for the translation industry">
            <a:extLst>
              <a:ext uri="{FF2B5EF4-FFF2-40B4-BE49-F238E27FC236}">
                <a16:creationId xmlns:a16="http://schemas.microsoft.com/office/drawing/2014/main" id="{7F720BC9-44F3-4052-A7F1-8AA21C826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712" y="2937231"/>
            <a:ext cx="2231136" cy="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736FA1-9B4C-4228-94C9-D993CD8FB74C}"/>
              </a:ext>
            </a:extLst>
          </p:cNvPr>
          <p:cNvSpPr txBox="1">
            <a:spLocks/>
          </p:cNvSpPr>
          <p:nvPr/>
        </p:nvSpPr>
        <p:spPr>
          <a:xfrm>
            <a:off x="1033272" y="5044459"/>
            <a:ext cx="8193024" cy="1111606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The workflow must be explicit, i.e. it must contain at least as many steps as the TMS/VP </a:t>
            </a:r>
            <a:r>
              <a:rPr lang="hu-HU"/>
              <a:t>workflow.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62089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671ED-0DBA-DF47-AEDC-569301223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5789"/>
            <a:ext cx="5257800" cy="535531"/>
          </a:xfr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15509C"/>
                </a:solidFill>
                <a:latin typeface="Seravek Medium" panose="020B0703050000020004" pitchFamily="34" charset="0"/>
                <a:ea typeface="+mn-ea"/>
                <a:cs typeface="+mn-cs"/>
              </a:rPr>
              <a:t>Step configuration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57609-7D08-3C42-A9A9-6B7841884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24" y="1818667"/>
            <a:ext cx="6507480" cy="535531"/>
          </a:xfrm>
        </p:spPr>
        <p:txBody>
          <a:bodyPr/>
          <a:lstStyle/>
          <a:p>
            <a:pPr marL="0" indent="0">
              <a:buNone/>
            </a:pPr>
            <a:r>
              <a:rPr lang="hu-HU" sz="2400" dirty="0">
                <a:latin typeface="Seravek Light" panose="020B0503040000020004" pitchFamily="34" charset="0"/>
              </a:rPr>
              <a:t>Configure for each step whether:</a:t>
            </a:r>
          </a:p>
          <a:p>
            <a:pPr marL="0" indent="0">
              <a:buNone/>
            </a:pPr>
            <a:endParaRPr lang="hu-HU" sz="2400" dirty="0">
              <a:latin typeface="Seravek Light" panose="020B05030400000200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BC598B-C3F0-4221-982A-C9E8FE265A46}"/>
              </a:ext>
            </a:extLst>
          </p:cNvPr>
          <p:cNvSpPr txBox="1">
            <a:spLocks/>
          </p:cNvSpPr>
          <p:nvPr/>
        </p:nvSpPr>
        <p:spPr>
          <a:xfrm>
            <a:off x="1402080" y="2508885"/>
            <a:ext cx="8491728" cy="5355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dirty="0">
                <a:latin typeface="Seravek Light" panose="020B0503040000020004" pitchFamily="34" charset="0"/>
              </a:rPr>
              <a:t>You need a receivable (and which one).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8DFE5D-E510-4242-8960-EB74A2527A60}"/>
              </a:ext>
            </a:extLst>
          </p:cNvPr>
          <p:cNvSpPr txBox="1">
            <a:spLocks/>
          </p:cNvSpPr>
          <p:nvPr/>
        </p:nvSpPr>
        <p:spPr>
          <a:xfrm>
            <a:off x="1397508" y="3108707"/>
            <a:ext cx="8386572" cy="4300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dirty="0">
                <a:latin typeface="Seravek Light" panose="020B0503040000020004" pitchFamily="34" charset="0"/>
              </a:rPr>
              <a:t>You need a payable for the vendor.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2400" dirty="0">
              <a:latin typeface="Seravek Light" panose="020B05030400000200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C4C68A-F059-43CF-A779-5FAF08A8CB41}"/>
              </a:ext>
            </a:extLst>
          </p:cNvPr>
          <p:cNvSpPr txBox="1">
            <a:spLocks/>
          </p:cNvSpPr>
          <p:nvPr/>
        </p:nvSpPr>
        <p:spPr>
          <a:xfrm>
            <a:off x="1410505" y="3722323"/>
            <a:ext cx="7411212" cy="4851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dirty="0">
                <a:latin typeface="Seravek Light" panose="020B0503040000020004" pitchFamily="34" charset="0"/>
              </a:rPr>
              <a:t>You want to reassign the vendor in the TMS/VP.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2400" dirty="0">
              <a:latin typeface="Seravek Light" panose="020B05030400000200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6A38B-01C7-4C0A-A23F-1204F568EA29}"/>
              </a:ext>
            </a:extLst>
          </p:cNvPr>
          <p:cNvSpPr txBox="1"/>
          <p:nvPr/>
        </p:nvSpPr>
        <p:spPr>
          <a:xfrm>
            <a:off x="1041844" y="2444529"/>
            <a:ext cx="368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2800"/>
            </a:pPr>
            <a:r>
              <a:rPr lang="en-GB" sz="2800" dirty="0">
                <a:solidFill>
                  <a:srgbClr val="15509C"/>
                </a:solidFill>
                <a:latin typeface="Seravek Medium" panose="020B0703050000020004" pitchFamily="34" charset="0"/>
              </a:rPr>
              <a:t>✔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C07977-061A-4632-BA4C-A614D8B30C0B}"/>
              </a:ext>
            </a:extLst>
          </p:cNvPr>
          <p:cNvSpPr txBox="1"/>
          <p:nvPr/>
        </p:nvSpPr>
        <p:spPr>
          <a:xfrm>
            <a:off x="1041844" y="3040926"/>
            <a:ext cx="368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2800"/>
            </a:pPr>
            <a:r>
              <a:rPr lang="en-GB" sz="2800" dirty="0">
                <a:solidFill>
                  <a:srgbClr val="15509C"/>
                </a:solidFill>
                <a:latin typeface="Seravek Medium" panose="020B0703050000020004" pitchFamily="34" charset="0"/>
              </a:rPr>
              <a:t>✔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430EEA-D501-42D4-A1DD-123B6136F6E1}"/>
              </a:ext>
            </a:extLst>
          </p:cNvPr>
          <p:cNvSpPr txBox="1">
            <a:spLocks/>
          </p:cNvSpPr>
          <p:nvPr/>
        </p:nvSpPr>
        <p:spPr>
          <a:xfrm>
            <a:off x="1410505" y="4309552"/>
            <a:ext cx="9396984" cy="4951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dirty="0">
                <a:latin typeface="Seravek Light" panose="020B0503040000020004" pitchFamily="34" charset="0"/>
              </a:rPr>
              <a:t>You want to deliver the files back to the relevant step.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C6EEA1-F19B-4C13-88AA-65D6D09AED66}"/>
              </a:ext>
            </a:extLst>
          </p:cNvPr>
          <p:cNvSpPr txBox="1"/>
          <p:nvPr/>
        </p:nvSpPr>
        <p:spPr>
          <a:xfrm>
            <a:off x="1041844" y="3640789"/>
            <a:ext cx="368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2800"/>
            </a:pPr>
            <a:r>
              <a:rPr lang="en-GB" sz="2800" dirty="0">
                <a:solidFill>
                  <a:srgbClr val="15509C"/>
                </a:solidFill>
                <a:latin typeface="Seravek Medium" panose="020B0703050000020004" pitchFamily="34" charset="0"/>
              </a:rPr>
              <a:t>✔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C9EEEBC-C104-4CC4-B3C2-B7C59CF3148A}"/>
              </a:ext>
            </a:extLst>
          </p:cNvPr>
          <p:cNvSpPr txBox="1">
            <a:spLocks/>
          </p:cNvSpPr>
          <p:nvPr/>
        </p:nvSpPr>
        <p:spPr>
          <a:xfrm>
            <a:off x="1397508" y="4858007"/>
            <a:ext cx="9396984" cy="4951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dirty="0">
                <a:latin typeface="Seravek Light" panose="020B0503040000020004" pitchFamily="34" charset="0"/>
              </a:rPr>
              <a:t>You want to close the step in the TMS/VP.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2400" dirty="0">
              <a:latin typeface="Seravek Light" panose="020B05030400000200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CDE84C-8B35-413B-A854-FDE4E29E7B6C}"/>
              </a:ext>
            </a:extLst>
          </p:cNvPr>
          <p:cNvSpPr txBox="1"/>
          <p:nvPr/>
        </p:nvSpPr>
        <p:spPr>
          <a:xfrm>
            <a:off x="1041844" y="4250875"/>
            <a:ext cx="368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2800"/>
            </a:pPr>
            <a:r>
              <a:rPr lang="en-GB" sz="2800" dirty="0">
                <a:solidFill>
                  <a:srgbClr val="15509C"/>
                </a:solidFill>
                <a:latin typeface="Seravek Medium" panose="020B0703050000020004" pitchFamily="34" charset="0"/>
              </a:rPr>
              <a:t>✔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5F16D8-88C2-4851-8170-6E741C9E67AD}"/>
              </a:ext>
            </a:extLst>
          </p:cNvPr>
          <p:cNvSpPr txBox="1"/>
          <p:nvPr/>
        </p:nvSpPr>
        <p:spPr>
          <a:xfrm>
            <a:off x="1041844" y="4792347"/>
            <a:ext cx="368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2800"/>
            </a:pPr>
            <a:r>
              <a:rPr lang="en-GB" sz="2800" dirty="0">
                <a:solidFill>
                  <a:srgbClr val="15509C"/>
                </a:solidFill>
                <a:latin typeface="Seravek Medium" panose="020B0703050000020004" pitchFamily="34" charset="0"/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2685716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DCB7E-A7A6-E240-9B2C-6A1C59C36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Workflows_in_BeLazy">
            <a:hlinkClick r:id="" action="ppaction://media"/>
            <a:extLst>
              <a:ext uri="{FF2B5EF4-FFF2-40B4-BE49-F238E27FC236}">
                <a16:creationId xmlns:a16="http://schemas.microsoft.com/office/drawing/2014/main" id="{D871D912-1FB2-3547-8762-22FEC8D1DE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063" y="183092"/>
            <a:ext cx="11866771" cy="6674908"/>
          </a:xfrm>
        </p:spPr>
      </p:pic>
    </p:spTree>
    <p:extLst>
      <p:ext uri="{BB962C8B-B14F-4D97-AF65-F5344CB8AC3E}">
        <p14:creationId xmlns:p14="http://schemas.microsoft.com/office/powerpoint/2010/main" val="376895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671ED-0DBA-DF47-AEDC-569301223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4349"/>
            <a:ext cx="10116312" cy="741299"/>
          </a:xfr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15509C"/>
                </a:solidFill>
                <a:latin typeface="Seravek Medium" panose="020B0703050000020004" pitchFamily="34" charset="0"/>
                <a:ea typeface="+mn-ea"/>
                <a:cs typeface="+mn-cs"/>
              </a:rPr>
              <a:t>Bundling screenshot (comes later)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0BA38C-4F84-2641-84CA-A21B7D003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7923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671ED-0DBA-DF47-AEDC-569301223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0653"/>
            <a:ext cx="6550152" cy="535531"/>
          </a:xfr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15509C"/>
                </a:solidFill>
                <a:latin typeface="Seravek Medium" panose="020B0703050000020004" pitchFamily="34" charset="0"/>
                <a:ea typeface="+mn-ea"/>
                <a:cs typeface="+mn-cs"/>
              </a:rPr>
              <a:t>Automated project management =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E9C351-8C08-45E8-839D-7F2356321013}"/>
              </a:ext>
            </a:extLst>
          </p:cNvPr>
          <p:cNvSpPr txBox="1">
            <a:spLocks/>
          </p:cNvSpPr>
          <p:nvPr/>
        </p:nvSpPr>
        <p:spPr>
          <a:xfrm>
            <a:off x="7336536" y="3528505"/>
            <a:ext cx="515112" cy="3903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AR" sz="2000" b="1" dirty="0">
                <a:latin typeface="Seravek Light" panose="020B0503040000020004" pitchFamily="34" charset="0"/>
              </a:rPr>
              <a:t>+</a:t>
            </a:r>
            <a:endParaRPr lang="hu-HU" sz="2000" b="1" dirty="0">
              <a:latin typeface="Seravek Light" panose="020B05030400000200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DE4352-CDC5-4EB0-AE72-B55720F8A364}"/>
              </a:ext>
            </a:extLst>
          </p:cNvPr>
          <p:cNvSpPr txBox="1">
            <a:spLocks/>
          </p:cNvSpPr>
          <p:nvPr/>
        </p:nvSpPr>
        <p:spPr>
          <a:xfrm>
            <a:off x="3691128" y="3512314"/>
            <a:ext cx="422148" cy="2912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AR" sz="2000" b="1" dirty="0">
                <a:latin typeface="Seravek Light" panose="020B0503040000020004" pitchFamily="34" charset="0"/>
              </a:rPr>
              <a:t>+</a:t>
            </a:r>
            <a:endParaRPr lang="hu-HU" sz="2000" b="1" dirty="0">
              <a:latin typeface="Seravek Light" panose="020B05030400000200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9911B5-0854-46F6-BAE7-FD755FCBBC22}"/>
              </a:ext>
            </a:extLst>
          </p:cNvPr>
          <p:cNvSpPr/>
          <p:nvPr/>
        </p:nvSpPr>
        <p:spPr>
          <a:xfrm>
            <a:off x="477012" y="2229359"/>
            <a:ext cx="2953512" cy="295351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57609-7D08-3C42-A9A9-6B7841884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75738"/>
            <a:ext cx="2264664" cy="535531"/>
          </a:xfrm>
        </p:spPr>
        <p:txBody>
          <a:bodyPr/>
          <a:lstStyle/>
          <a:p>
            <a:pPr marL="0" indent="0">
              <a:buNone/>
            </a:pPr>
            <a:r>
              <a:rPr lang="hu-HU" sz="2000" b="1" dirty="0">
                <a:latin typeface="Seravek Light" panose="020B0503040000020004" pitchFamily="34" charset="0"/>
              </a:rPr>
              <a:t>Workflow mapping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4F798C0-7995-4336-AF3D-0A4BFD9602B0}"/>
              </a:ext>
            </a:extLst>
          </p:cNvPr>
          <p:cNvSpPr/>
          <p:nvPr/>
        </p:nvSpPr>
        <p:spPr>
          <a:xfrm>
            <a:off x="4164330" y="2181163"/>
            <a:ext cx="2953512" cy="295351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4894DD-249A-43AF-BACA-E0625C574AFE}"/>
              </a:ext>
            </a:extLst>
          </p:cNvPr>
          <p:cNvSpPr txBox="1">
            <a:spLocks/>
          </p:cNvSpPr>
          <p:nvPr/>
        </p:nvSpPr>
        <p:spPr>
          <a:xfrm>
            <a:off x="4781550" y="3490472"/>
            <a:ext cx="1719072" cy="390397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Bundling rule</a:t>
            </a:r>
            <a:r>
              <a:rPr lang="es-AR" dirty="0"/>
              <a:t>s</a:t>
            </a:r>
            <a:endParaRPr lang="hu-HU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591421-1280-49A2-A518-10EC013025D3}"/>
              </a:ext>
            </a:extLst>
          </p:cNvPr>
          <p:cNvSpPr/>
          <p:nvPr/>
        </p:nvSpPr>
        <p:spPr>
          <a:xfrm>
            <a:off x="8228076" y="2051749"/>
            <a:ext cx="2953512" cy="295351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9F53C2-1171-4C95-9936-B828F969A573}"/>
              </a:ext>
            </a:extLst>
          </p:cNvPr>
          <p:cNvSpPr txBox="1">
            <a:spLocks/>
          </p:cNvSpPr>
          <p:nvPr/>
        </p:nvSpPr>
        <p:spPr>
          <a:xfrm>
            <a:off x="8763000" y="3462720"/>
            <a:ext cx="1883664" cy="3903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Project naming</a:t>
            </a:r>
          </a:p>
        </p:txBody>
      </p:sp>
    </p:spTree>
    <p:extLst>
      <p:ext uri="{BB962C8B-B14F-4D97-AF65-F5344CB8AC3E}">
        <p14:creationId xmlns:p14="http://schemas.microsoft.com/office/powerpoint/2010/main" val="3996015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671ED-0DBA-DF47-AEDC-569301223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125" y="1077989"/>
            <a:ext cx="5992368" cy="535531"/>
          </a:xfr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15509C"/>
                </a:solidFill>
                <a:latin typeface="Seravek Medium" panose="020B0703050000020004" pitchFamily="34" charset="0"/>
                <a:ea typeface="+mn-ea"/>
                <a:cs typeface="+mn-cs"/>
              </a:rPr>
              <a:t>What’s the level of support?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57609-7D08-3C42-A9A9-6B7841884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786" y="2466620"/>
            <a:ext cx="2211326" cy="1402207"/>
          </a:xfrm>
        </p:spPr>
        <p:txBody>
          <a:bodyPr/>
          <a:lstStyle/>
          <a:p>
            <a:pPr marL="0" indent="0">
              <a:buNone/>
            </a:pPr>
            <a:r>
              <a:rPr lang="hu-HU" sz="2000" dirty="0">
                <a:latin typeface="Seravek Light" panose="020B0503040000020004" pitchFamily="34" charset="0"/>
              </a:rPr>
              <a:t>Plunet, XTRF Classic – highest, full automation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07A3B7-8281-47F8-9D9E-B6407A1DC53A}"/>
              </a:ext>
            </a:extLst>
          </p:cNvPr>
          <p:cNvSpPr txBox="1">
            <a:spLocks/>
          </p:cNvSpPr>
          <p:nvPr/>
        </p:nvSpPr>
        <p:spPr>
          <a:xfrm>
            <a:off x="3730752" y="2433557"/>
            <a:ext cx="2572514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000" dirty="0">
                <a:latin typeface="Seravek Light" panose="020B0503040000020004" pitchFamily="34" charset="0"/>
              </a:rPr>
              <a:t>XTRF Smart – limited in bundling due to its own limitation of no tasks</a:t>
            </a:r>
          </a:p>
        </p:txBody>
      </p:sp>
      <p:pic>
        <p:nvPicPr>
          <p:cNvPr id="2050" name="Picture 2" descr="XTRF - Translators without Borders">
            <a:extLst>
              <a:ext uri="{FF2B5EF4-FFF2-40B4-BE49-F238E27FC236}">
                <a16:creationId xmlns:a16="http://schemas.microsoft.com/office/drawing/2014/main" id="{B31A424E-5C1D-47AD-BE51-860DEE474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328" y="1847374"/>
            <a:ext cx="1344027" cy="49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DE69A5-0B66-40B6-9C8A-D6AFA170B5CC}"/>
              </a:ext>
            </a:extLst>
          </p:cNvPr>
          <p:cNvSpPr txBox="1">
            <a:spLocks/>
          </p:cNvSpPr>
          <p:nvPr/>
        </p:nvSpPr>
        <p:spPr>
          <a:xfrm>
            <a:off x="6678170" y="2436478"/>
            <a:ext cx="2383464" cy="89319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Protemos – no vendor assignment monitoring yet</a:t>
            </a:r>
          </a:p>
        </p:txBody>
      </p:sp>
      <p:pic>
        <p:nvPicPr>
          <p:cNvPr id="7" name="Picture 8" descr="TQAuditor – developers of software for the translation industry">
            <a:extLst>
              <a:ext uri="{FF2B5EF4-FFF2-40B4-BE49-F238E27FC236}">
                <a16:creationId xmlns:a16="http://schemas.microsoft.com/office/drawing/2014/main" id="{C034BD54-9B30-4C22-9DE2-72E23897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170" y="1822168"/>
            <a:ext cx="2231136" cy="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C39CB3C-0DFC-411A-B1B7-F9A9D8442B51}"/>
              </a:ext>
            </a:extLst>
          </p:cNvPr>
          <p:cNvSpPr txBox="1">
            <a:spLocks/>
          </p:cNvSpPr>
          <p:nvPr/>
        </p:nvSpPr>
        <p:spPr>
          <a:xfrm>
            <a:off x="874776" y="4782879"/>
            <a:ext cx="2432304" cy="8846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LBS Suite – no full automation of workflows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CEE881-BF8E-425D-BE14-93A34E52DADF}"/>
              </a:ext>
            </a:extLst>
          </p:cNvPr>
          <p:cNvSpPr txBox="1">
            <a:spLocks/>
          </p:cNvSpPr>
          <p:nvPr/>
        </p:nvSpPr>
        <p:spPr>
          <a:xfrm>
            <a:off x="3730752" y="4785335"/>
            <a:ext cx="3619262" cy="19849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APIs – no change in the next release. Focus of the release after: improvement of handling and mapping workflows in the API, URLs and instructions.</a:t>
            </a:r>
          </a:p>
        </p:txBody>
      </p:sp>
      <p:pic>
        <p:nvPicPr>
          <p:cNvPr id="2052" name="Picture 4" descr="LBS Suite Pricing | G2">
            <a:extLst>
              <a:ext uri="{FF2B5EF4-FFF2-40B4-BE49-F238E27FC236}">
                <a16:creationId xmlns:a16="http://schemas.microsoft.com/office/drawing/2014/main" id="{2A7E2A67-6D58-4D73-B3DC-E0D52A5C5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81979"/>
            <a:ext cx="1525524" cy="8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lunet-logo – NTIF">
            <a:extLst>
              <a:ext uri="{FF2B5EF4-FFF2-40B4-BE49-F238E27FC236}">
                <a16:creationId xmlns:a16="http://schemas.microsoft.com/office/drawing/2014/main" id="{C47491CF-98AE-4FC5-B2A0-CE7DD605A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57" y="1906309"/>
            <a:ext cx="1622107" cy="48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dvanced API (ENS) - ONDA DIAS">
            <a:extLst>
              <a:ext uri="{FF2B5EF4-FFF2-40B4-BE49-F238E27FC236}">
                <a16:creationId xmlns:a16="http://schemas.microsoft.com/office/drawing/2014/main" id="{26A7E651-62F0-4769-B8FD-381EE9C28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11" y="3716539"/>
            <a:ext cx="1111377" cy="111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76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671ED-0DBA-DF47-AEDC-569301223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824" y="2573792"/>
            <a:ext cx="5821680" cy="1325563"/>
          </a:xfrm>
        </p:spPr>
        <p:txBody>
          <a:bodyPr/>
          <a:lstStyle/>
          <a:p>
            <a:pPr algn="ctr"/>
            <a:r>
              <a:rPr lang="hu-HU" b="1" dirty="0" err="1">
                <a:latin typeface="Seravek" panose="020B0503040000020004" pitchFamily="34" charset="0"/>
              </a:rPr>
              <a:t>Where</a:t>
            </a:r>
            <a:r>
              <a:rPr lang="hu-HU" b="1" dirty="0">
                <a:latin typeface="Seravek" panose="020B0503040000020004" pitchFamily="34" charset="0"/>
              </a:rPr>
              <a:t> </a:t>
            </a:r>
            <a:r>
              <a:rPr lang="hu-HU" b="1" dirty="0" err="1">
                <a:latin typeface="Seravek" panose="020B0503040000020004" pitchFamily="34" charset="0"/>
              </a:rPr>
              <a:t>would</a:t>
            </a:r>
            <a:r>
              <a:rPr lang="hu-HU" b="1" dirty="0">
                <a:latin typeface="Seravek" panose="020B0503040000020004" pitchFamily="34" charset="0"/>
              </a:rPr>
              <a:t> YOU </a:t>
            </a:r>
            <a:r>
              <a:rPr lang="hu-HU" b="1" dirty="0" err="1">
                <a:latin typeface="Seravek" panose="020B0503040000020004" pitchFamily="34" charset="0"/>
              </a:rPr>
              <a:t>want</a:t>
            </a:r>
            <a:r>
              <a:rPr lang="hu-HU" b="1" dirty="0">
                <a:latin typeface="Seravek" panose="020B0503040000020004" pitchFamily="34" charset="0"/>
              </a:rPr>
              <a:t> </a:t>
            </a:r>
            <a:r>
              <a:rPr lang="hu-HU" b="1" dirty="0" err="1">
                <a:latin typeface="Seravek" panose="020B0503040000020004" pitchFamily="34" charset="0"/>
              </a:rPr>
              <a:t>to</a:t>
            </a:r>
            <a:r>
              <a:rPr lang="hu-HU" b="1" dirty="0">
                <a:latin typeface="Seravek" panose="020B0503040000020004" pitchFamily="34" charset="0"/>
              </a:rPr>
              <a:t> </a:t>
            </a:r>
            <a:r>
              <a:rPr lang="hu-HU" b="1" dirty="0" err="1">
                <a:latin typeface="Seravek" panose="020B0503040000020004" pitchFamily="34" charset="0"/>
              </a:rPr>
              <a:t>take</a:t>
            </a:r>
            <a:r>
              <a:rPr lang="hu-HU" b="1" dirty="0">
                <a:latin typeface="Seravek" panose="020B0503040000020004" pitchFamily="34" charset="0"/>
              </a:rPr>
              <a:t> </a:t>
            </a:r>
            <a:r>
              <a:rPr lang="hu-HU" b="1" dirty="0" err="1">
                <a:latin typeface="Seravek" panose="020B0503040000020004" pitchFamily="34" charset="0"/>
              </a:rPr>
              <a:t>BeLazy</a:t>
            </a:r>
            <a:r>
              <a:rPr lang="hu-HU" b="1" dirty="0">
                <a:latin typeface="Seravek" panose="020B05030400000200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5530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DB8154-5E5B-A94A-B463-B8B797EF8906}"/>
              </a:ext>
            </a:extLst>
          </p:cNvPr>
          <p:cNvSpPr txBox="1"/>
          <p:nvPr/>
        </p:nvSpPr>
        <p:spPr>
          <a:xfrm>
            <a:off x="3522847" y="2781700"/>
            <a:ext cx="54332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6600" b="1" dirty="0">
                <a:latin typeface="Seravek" panose="020B05030400000200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334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0632"/>
            <a:ext cx="14811153" cy="725140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4C98149-1573-2242-8555-4FB2A1F3A953}"/>
              </a:ext>
            </a:extLst>
          </p:cNvPr>
          <p:cNvSpPr txBox="1"/>
          <p:nvPr/>
        </p:nvSpPr>
        <p:spPr>
          <a:xfrm>
            <a:off x="2608222" y="390410"/>
            <a:ext cx="7588401" cy="1226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indent="0">
              <a:lnSpc>
                <a:spcPct val="114000"/>
              </a:lnSpc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  <a:latin typeface="Seravek" panose="020B0503040000020004" pitchFamily="34" charset="0"/>
                <a:ea typeface="Calibri"/>
                <a:cs typeface="Calibri"/>
                <a:sym typeface="Calibri"/>
              </a:defRPr>
            </a:lvl1pPr>
            <a:lvl2pPr marL="9144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dirty="0" err="1">
                <a:latin typeface="Seravek Light" panose="020B0503040000020004" pitchFamily="34" charset="0"/>
              </a:rPr>
              <a:t>BeLazy</a:t>
            </a:r>
            <a:r>
              <a:rPr lang="en-US" sz="2000" dirty="0">
                <a:latin typeface="Seravek Light" panose="020B0503040000020004" pitchFamily="34" charset="0"/>
              </a:rPr>
              <a:t> is a cloud-based, secure – ISO 27001-certified – middleware (integration platform) that integrates various sources of work with systems that register and manage projects, automating sending and receiving projects:</a:t>
            </a:r>
          </a:p>
        </p:txBody>
      </p:sp>
      <p:pic>
        <p:nvPicPr>
          <p:cNvPr id="34" name="Google Shape;110;p29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70033" y="2090549"/>
            <a:ext cx="793865" cy="78560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11;p29"/>
          <p:cNvSpPr txBox="1"/>
          <p:nvPr/>
        </p:nvSpPr>
        <p:spPr>
          <a:xfrm>
            <a:off x="3056165" y="2392218"/>
            <a:ext cx="2411361" cy="412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hu-HU" sz="2000" b="1" i="0" u="none" strike="noStrike" cap="none" dirty="0">
                <a:solidFill>
                  <a:schemeClr val="tx1"/>
                </a:solidFill>
                <a:latin typeface="Seravek Light" panose="020B0503040000020004" pitchFamily="34" charset="0"/>
                <a:sym typeface="Arial"/>
              </a:rPr>
              <a:t>Vendor portals</a:t>
            </a:r>
            <a:endParaRPr sz="2000" b="1" i="0" u="none" strike="noStrike" cap="none" dirty="0">
              <a:solidFill>
                <a:schemeClr val="tx1"/>
              </a:solidFill>
              <a:latin typeface="Seravek Light" panose="020B0503040000020004" pitchFamily="34" charset="0"/>
              <a:sym typeface="Arial"/>
            </a:endParaRPr>
          </a:p>
        </p:txBody>
      </p:sp>
      <p:pic>
        <p:nvPicPr>
          <p:cNvPr id="36" name="Google Shape;112;p29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74007" y="3207663"/>
            <a:ext cx="829770" cy="82113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113;p29"/>
          <p:cNvSpPr txBox="1"/>
          <p:nvPr/>
        </p:nvSpPr>
        <p:spPr>
          <a:xfrm>
            <a:off x="3092677" y="3263970"/>
            <a:ext cx="2687217" cy="412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hu-HU" sz="2000" b="1" i="0" u="none" strike="noStrike" cap="none" dirty="0">
                <a:solidFill>
                  <a:schemeClr val="tx1"/>
                </a:solidFill>
                <a:latin typeface="Seravek Light" panose="020B0503040000020004" pitchFamily="34" charset="0"/>
                <a:sym typeface="Arial"/>
              </a:rPr>
              <a:t>Translation management systems</a:t>
            </a:r>
            <a:endParaRPr sz="2000" b="1" i="0" u="none" strike="noStrike" cap="none" dirty="0">
              <a:solidFill>
                <a:schemeClr val="tx1"/>
              </a:solidFill>
              <a:latin typeface="Seravek Light" panose="020B0503040000020004" pitchFamily="34" charset="0"/>
              <a:sym typeface="Arial"/>
            </a:endParaRPr>
          </a:p>
        </p:txBody>
      </p:sp>
      <p:pic>
        <p:nvPicPr>
          <p:cNvPr id="39" name="Google Shape;114;p29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91251" y="4243108"/>
            <a:ext cx="751873" cy="744404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115;p29"/>
          <p:cNvSpPr txBox="1"/>
          <p:nvPr/>
        </p:nvSpPr>
        <p:spPr>
          <a:xfrm>
            <a:off x="3092677" y="4492369"/>
            <a:ext cx="2687217" cy="412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hu-HU" sz="2000" b="1" i="0" u="none" strike="noStrike" cap="none" dirty="0">
                <a:solidFill>
                  <a:schemeClr val="tx1"/>
                </a:solidFill>
                <a:latin typeface="Seravek Light" panose="020B0503040000020004" pitchFamily="34" charset="0"/>
                <a:sym typeface="Arial"/>
              </a:rPr>
              <a:t>Emails</a:t>
            </a:r>
            <a:endParaRPr sz="2000" b="1" i="0" u="none" strike="noStrike" cap="none" dirty="0">
              <a:solidFill>
                <a:schemeClr val="tx1"/>
              </a:solidFill>
              <a:latin typeface="Seravek Light" panose="020B0503040000020004" pitchFamily="34" charset="0"/>
              <a:sym typeface="Arial"/>
            </a:endParaRPr>
          </a:p>
        </p:txBody>
      </p:sp>
      <p:sp>
        <p:nvSpPr>
          <p:cNvPr id="41" name="Google Shape;116;p29"/>
          <p:cNvSpPr txBox="1"/>
          <p:nvPr/>
        </p:nvSpPr>
        <p:spPr>
          <a:xfrm>
            <a:off x="6823686" y="4050211"/>
            <a:ext cx="861478" cy="412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hu-HU" sz="20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Seravek Light" panose="020B0503040000020004" pitchFamily="34" charset="0"/>
                <a:sym typeface="Arial"/>
              </a:rPr>
              <a:t>INTO</a:t>
            </a:r>
            <a:endParaRPr sz="20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Seravek Light" panose="020B0503040000020004" pitchFamily="34" charset="0"/>
              <a:sym typeface="Arial"/>
            </a:endParaRPr>
          </a:p>
        </p:txBody>
      </p:sp>
      <p:sp>
        <p:nvSpPr>
          <p:cNvPr id="42" name="Google Shape;117;p29"/>
          <p:cNvSpPr/>
          <p:nvPr/>
        </p:nvSpPr>
        <p:spPr>
          <a:xfrm>
            <a:off x="5878164" y="2364414"/>
            <a:ext cx="766916" cy="3784549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118;p29"/>
          <p:cNvSpPr txBox="1"/>
          <p:nvPr/>
        </p:nvSpPr>
        <p:spPr>
          <a:xfrm>
            <a:off x="3056166" y="5201819"/>
            <a:ext cx="2411361" cy="412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hu-HU" sz="2000" b="1" i="0" u="none" strike="noStrike" cap="none" dirty="0" err="1">
                <a:solidFill>
                  <a:schemeClr val="tx1"/>
                </a:solidFill>
                <a:latin typeface="Seravek Light" panose="020B0503040000020004" pitchFamily="34" charset="0"/>
                <a:sym typeface="Arial"/>
              </a:rPr>
              <a:t>Other</a:t>
            </a:r>
            <a:r>
              <a:rPr lang="hu-HU" sz="2000" b="1" i="0" u="none" strike="noStrike" cap="none" dirty="0">
                <a:solidFill>
                  <a:schemeClr val="tx1"/>
                </a:solidFill>
                <a:latin typeface="Seravek Light" panose="020B0503040000020004" pitchFamily="34" charset="0"/>
                <a:sym typeface="Arial"/>
              </a:rPr>
              <a:t> </a:t>
            </a:r>
            <a:r>
              <a:rPr lang="hu-HU" sz="2000" b="1" i="0" u="none" strike="noStrike" cap="none" dirty="0" err="1">
                <a:solidFill>
                  <a:schemeClr val="tx1"/>
                </a:solidFill>
                <a:latin typeface="Seravek Light" panose="020B0503040000020004" pitchFamily="34" charset="0"/>
                <a:sym typeface="Arial"/>
              </a:rPr>
              <a:t>recipient</a:t>
            </a:r>
            <a:r>
              <a:rPr lang="hu-HU" sz="2000" b="1" i="0" u="none" strike="noStrike" cap="none" dirty="0">
                <a:solidFill>
                  <a:schemeClr val="tx1"/>
                </a:solidFill>
                <a:latin typeface="Seravek Light" panose="020B0503040000020004" pitchFamily="34" charset="0"/>
                <a:sym typeface="Arial"/>
              </a:rPr>
              <a:t> </a:t>
            </a:r>
            <a:r>
              <a:rPr lang="hu-HU" sz="2000" b="1" i="0" u="none" strike="noStrike" cap="none" dirty="0" err="1">
                <a:solidFill>
                  <a:schemeClr val="tx1"/>
                </a:solidFill>
                <a:latin typeface="Seravek Light" panose="020B0503040000020004" pitchFamily="34" charset="0"/>
                <a:sym typeface="Arial"/>
              </a:rPr>
              <a:t>systems</a:t>
            </a:r>
            <a:r>
              <a:rPr lang="hu-HU" sz="2000" b="1" i="0" u="none" strike="noStrike" cap="none" dirty="0">
                <a:solidFill>
                  <a:schemeClr val="tx1"/>
                </a:solidFill>
                <a:latin typeface="Seravek Light" panose="020B0503040000020004" pitchFamily="34" charset="0"/>
                <a:sym typeface="Arial"/>
              </a:rPr>
              <a:t> (</a:t>
            </a:r>
            <a:r>
              <a:rPr lang="hu-HU" sz="2000" b="1" i="0" u="none" strike="noStrike" cap="none" dirty="0" err="1">
                <a:solidFill>
                  <a:schemeClr val="tx1"/>
                </a:solidFill>
                <a:latin typeface="Seravek Light" panose="020B0503040000020004" pitchFamily="34" charset="0"/>
                <a:sym typeface="Arial"/>
              </a:rPr>
              <a:t>vendor</a:t>
            </a:r>
            <a:r>
              <a:rPr lang="hu-HU" sz="2000" b="1" i="0" u="none" strike="noStrike" cap="none" dirty="0">
                <a:solidFill>
                  <a:schemeClr val="tx1"/>
                </a:solidFill>
                <a:latin typeface="Seravek Light" panose="020B0503040000020004" pitchFamily="34" charset="0"/>
                <a:sym typeface="Arial"/>
              </a:rPr>
              <a:t> </a:t>
            </a:r>
            <a:r>
              <a:rPr lang="hu-HU" sz="2000" b="1" i="0" u="none" strike="noStrike" cap="none" dirty="0" err="1">
                <a:solidFill>
                  <a:schemeClr val="tx1"/>
                </a:solidFill>
                <a:latin typeface="Seravek Light" panose="020B0503040000020004" pitchFamily="34" charset="0"/>
                <a:sym typeface="Arial"/>
              </a:rPr>
              <a:t>portal</a:t>
            </a:r>
            <a:r>
              <a:rPr lang="hu-HU" sz="2000" b="1" i="0" u="none" strike="noStrike" cap="none" dirty="0">
                <a:solidFill>
                  <a:schemeClr val="tx1"/>
                </a:solidFill>
                <a:latin typeface="Seravek Light" panose="020B0503040000020004" pitchFamily="34" charset="0"/>
                <a:sym typeface="Arial"/>
              </a:rPr>
              <a:t> API)</a:t>
            </a:r>
            <a:endParaRPr sz="2000" b="1" i="0" u="none" strike="noStrike" cap="none" dirty="0">
              <a:solidFill>
                <a:schemeClr val="tx1"/>
              </a:solidFill>
              <a:latin typeface="Seravek Light" panose="020B0503040000020004" pitchFamily="34" charset="0"/>
              <a:sym typeface="Arial"/>
            </a:endParaRPr>
          </a:p>
        </p:txBody>
      </p:sp>
      <p:pic>
        <p:nvPicPr>
          <p:cNvPr id="44" name="Google Shape;119;p29"/>
          <p:cNvPicPr preferRelativeResize="0"/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454281" y="3263970"/>
            <a:ext cx="1118723" cy="105689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20;p29"/>
          <p:cNvSpPr txBox="1"/>
          <p:nvPr/>
        </p:nvSpPr>
        <p:spPr>
          <a:xfrm>
            <a:off x="7724396" y="4256688"/>
            <a:ext cx="2687217" cy="945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hu-HU" sz="2000" b="1" i="0" u="none" strike="noStrike" cap="none" dirty="0">
                <a:solidFill>
                  <a:schemeClr val="tx1"/>
                </a:solidFill>
                <a:latin typeface="Seravek Light" panose="020B0503040000020004" pitchFamily="34" charset="0"/>
                <a:sym typeface="Arial"/>
              </a:rPr>
              <a:t>Business management systems</a:t>
            </a:r>
            <a:endParaRPr sz="2000" b="1" i="0" u="none" strike="noStrike" cap="none" dirty="0">
              <a:solidFill>
                <a:schemeClr val="tx1"/>
              </a:solidFill>
              <a:latin typeface="Seravek Light" panose="020B0503040000020004" pitchFamily="34" charset="0"/>
              <a:sym typeface="Arial"/>
            </a:endParaRPr>
          </a:p>
        </p:txBody>
      </p:sp>
      <p:pic>
        <p:nvPicPr>
          <p:cNvPr id="51" name="Google Shape;121;p29"/>
          <p:cNvPicPr preferRelativeResize="0"/>
          <p:nvPr/>
        </p:nvPicPr>
        <p:blipFill rotWithShape="1"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489999" y="5433046"/>
            <a:ext cx="396128" cy="396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430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9636E-2108-A34A-8FE5-58F2ECFD2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166" y="943814"/>
            <a:ext cx="5690616" cy="535531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>
                <a:solidFill>
                  <a:srgbClr val="15509C"/>
                </a:solidFill>
                <a:latin typeface="Seravek Medium" panose="020B0703050000020004" pitchFamily="34" charset="0"/>
                <a:ea typeface="+mn-ea"/>
                <a:cs typeface="+mn-cs"/>
              </a:rPr>
              <a:t>What problems do we solve?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7FD1B-9F8A-BB4E-9D6A-B466189A9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24721"/>
            <a:ext cx="2122932" cy="945007"/>
          </a:xfrm>
        </p:spPr>
        <p:txBody>
          <a:bodyPr/>
          <a:lstStyle/>
          <a:p>
            <a:pPr marL="0" indent="0">
              <a:buNone/>
            </a:pPr>
            <a:r>
              <a:rPr lang="hu-HU" sz="1800" dirty="0">
                <a:latin typeface="Seravek Light" panose="020B0503040000020004" pitchFamily="34" charset="0"/>
              </a:rPr>
              <a:t>Customer sends multiple language pairs separately, not even at the same time - with or without the same files.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2A8930-8069-4C77-B8E4-D12FE96C0210}"/>
              </a:ext>
            </a:extLst>
          </p:cNvPr>
          <p:cNvSpPr/>
          <p:nvPr/>
        </p:nvSpPr>
        <p:spPr>
          <a:xfrm>
            <a:off x="431292" y="1627632"/>
            <a:ext cx="2330196" cy="4018788"/>
          </a:xfrm>
          <a:prstGeom prst="roundRect">
            <a:avLst>
              <a:gd name="adj" fmla="val 1961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944297-7D97-49A4-8084-05AFFE73E80E}"/>
              </a:ext>
            </a:extLst>
          </p:cNvPr>
          <p:cNvSpPr txBox="1">
            <a:spLocks/>
          </p:cNvSpPr>
          <p:nvPr/>
        </p:nvSpPr>
        <p:spPr>
          <a:xfrm>
            <a:off x="3176016" y="2724721"/>
            <a:ext cx="2122932" cy="945007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Customer sends different workflow steps in different tasks in their TMS (all online TMSes), or in their vendor portal (XTRF, Junction) – at the same time or at different times (e.g. LSO).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BF4B0F-B203-426B-BDE3-CCF69BF00A75}"/>
              </a:ext>
            </a:extLst>
          </p:cNvPr>
          <p:cNvSpPr/>
          <p:nvPr/>
        </p:nvSpPr>
        <p:spPr>
          <a:xfrm>
            <a:off x="2968752" y="1627632"/>
            <a:ext cx="2330196" cy="4018788"/>
          </a:xfrm>
          <a:prstGeom prst="roundRect">
            <a:avLst>
              <a:gd name="adj" fmla="val 1961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895B4A-12D9-42C9-B895-D8F2D25E269B}"/>
              </a:ext>
            </a:extLst>
          </p:cNvPr>
          <p:cNvSpPr txBox="1">
            <a:spLocks/>
          </p:cNvSpPr>
          <p:nvPr/>
        </p:nvSpPr>
        <p:spPr>
          <a:xfrm>
            <a:off x="5713476" y="2724721"/>
            <a:ext cx="2122932" cy="94500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In the customer’s TMS, each file needs to be assigned separately to the vendor in each workflow step.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167D83-F1B9-4645-9BEC-8E78F56EA2F1}"/>
              </a:ext>
            </a:extLst>
          </p:cNvPr>
          <p:cNvSpPr/>
          <p:nvPr/>
        </p:nvSpPr>
        <p:spPr>
          <a:xfrm>
            <a:off x="5506212" y="1627632"/>
            <a:ext cx="2330196" cy="4018788"/>
          </a:xfrm>
          <a:prstGeom prst="roundRect">
            <a:avLst>
              <a:gd name="adj" fmla="val 1961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A3CAD55-7D03-4987-8444-006CB048064D}"/>
              </a:ext>
            </a:extLst>
          </p:cNvPr>
          <p:cNvSpPr txBox="1">
            <a:spLocks/>
          </p:cNvSpPr>
          <p:nvPr/>
        </p:nvSpPr>
        <p:spPr>
          <a:xfrm>
            <a:off x="8161782" y="2721546"/>
            <a:ext cx="2122932" cy="94500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The project manager wants to put all the small projects for one end customer from one customer into the same monthly project – based on deadline or based on start date.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0EB2C22-0B95-439D-A0B8-00F5B3938DAE}"/>
              </a:ext>
            </a:extLst>
          </p:cNvPr>
          <p:cNvSpPr/>
          <p:nvPr/>
        </p:nvSpPr>
        <p:spPr>
          <a:xfrm>
            <a:off x="8043672" y="1627632"/>
            <a:ext cx="2330196" cy="4018788"/>
          </a:xfrm>
          <a:prstGeom prst="roundRect">
            <a:avLst>
              <a:gd name="adj" fmla="val 1961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42026D-74F5-42D0-8F74-CE64C4202A3A}"/>
              </a:ext>
            </a:extLst>
          </p:cNvPr>
          <p:cNvSpPr/>
          <p:nvPr/>
        </p:nvSpPr>
        <p:spPr>
          <a:xfrm>
            <a:off x="1258035" y="1980153"/>
            <a:ext cx="466831" cy="466831"/>
          </a:xfrm>
          <a:prstGeom prst="ellipse">
            <a:avLst/>
          </a:prstGeom>
          <a:solidFill>
            <a:srgbClr val="15509C"/>
          </a:solidFill>
          <a:ln>
            <a:solidFill>
              <a:srgbClr val="155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F65824-B6C1-423C-8113-230CFC524B44}"/>
              </a:ext>
            </a:extLst>
          </p:cNvPr>
          <p:cNvSpPr txBox="1"/>
          <p:nvPr/>
        </p:nvSpPr>
        <p:spPr>
          <a:xfrm>
            <a:off x="1328073" y="1916581"/>
            <a:ext cx="328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solidFill>
                  <a:schemeClr val="bg1"/>
                </a:solidFill>
                <a:latin typeface="Seravek Medium" panose="020B0703050000020004" pitchFamily="34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46CFB-FB2A-4882-B9F5-44251C68E805}"/>
              </a:ext>
            </a:extLst>
          </p:cNvPr>
          <p:cNvSpPr/>
          <p:nvPr/>
        </p:nvSpPr>
        <p:spPr>
          <a:xfrm>
            <a:off x="3842739" y="1961524"/>
            <a:ext cx="466831" cy="466831"/>
          </a:xfrm>
          <a:prstGeom prst="ellipse">
            <a:avLst/>
          </a:prstGeom>
          <a:solidFill>
            <a:srgbClr val="15509C"/>
          </a:solidFill>
          <a:ln>
            <a:solidFill>
              <a:srgbClr val="155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A2256B-6083-4D08-8208-0E7A16D574C6}"/>
              </a:ext>
            </a:extLst>
          </p:cNvPr>
          <p:cNvSpPr txBox="1"/>
          <p:nvPr/>
        </p:nvSpPr>
        <p:spPr>
          <a:xfrm>
            <a:off x="3912777" y="1897952"/>
            <a:ext cx="328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solidFill>
                  <a:schemeClr val="bg1"/>
                </a:solidFill>
                <a:latin typeface="Seravek Medium" panose="020B0703050000020004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C4171BF-AE88-42B8-9B49-BBDBB9CC6519}"/>
              </a:ext>
            </a:extLst>
          </p:cNvPr>
          <p:cNvSpPr/>
          <p:nvPr/>
        </p:nvSpPr>
        <p:spPr>
          <a:xfrm>
            <a:off x="6421347" y="1980153"/>
            <a:ext cx="466831" cy="466831"/>
          </a:xfrm>
          <a:prstGeom prst="ellipse">
            <a:avLst/>
          </a:prstGeom>
          <a:solidFill>
            <a:srgbClr val="15509C"/>
          </a:solidFill>
          <a:ln>
            <a:solidFill>
              <a:srgbClr val="155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B3E363-98B9-47EA-9891-790C5C4ABF09}"/>
              </a:ext>
            </a:extLst>
          </p:cNvPr>
          <p:cNvSpPr txBox="1"/>
          <p:nvPr/>
        </p:nvSpPr>
        <p:spPr>
          <a:xfrm>
            <a:off x="6500529" y="1916581"/>
            <a:ext cx="328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solidFill>
                  <a:schemeClr val="bg1"/>
                </a:solidFill>
                <a:latin typeface="Seravek Medium" panose="020B0703050000020004" pitchFamily="34" charset="0"/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E3CAC8-19C7-49F6-BE79-D3D36F8B96C1}"/>
              </a:ext>
            </a:extLst>
          </p:cNvPr>
          <p:cNvSpPr/>
          <p:nvPr/>
        </p:nvSpPr>
        <p:spPr>
          <a:xfrm>
            <a:off x="8979681" y="1966788"/>
            <a:ext cx="466831" cy="466831"/>
          </a:xfrm>
          <a:prstGeom prst="ellipse">
            <a:avLst/>
          </a:prstGeom>
          <a:solidFill>
            <a:srgbClr val="15509C"/>
          </a:solidFill>
          <a:ln>
            <a:solidFill>
              <a:srgbClr val="155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F6C083-404D-4B63-9196-99232AFDE80E}"/>
              </a:ext>
            </a:extLst>
          </p:cNvPr>
          <p:cNvSpPr txBox="1"/>
          <p:nvPr/>
        </p:nvSpPr>
        <p:spPr>
          <a:xfrm>
            <a:off x="9040575" y="1903216"/>
            <a:ext cx="328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solidFill>
                  <a:schemeClr val="bg1"/>
                </a:solidFill>
                <a:latin typeface="Seravek Medium" panose="020B07030500000200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28587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9636E-2108-A34A-8FE5-58F2ECFD2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390" y="849880"/>
            <a:ext cx="7486650" cy="535531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>
                <a:solidFill>
                  <a:srgbClr val="15509C"/>
                </a:solidFill>
                <a:latin typeface="Seravek Medium" panose="020B0703050000020004" pitchFamily="34" charset="0"/>
                <a:ea typeface="+mn-ea"/>
                <a:cs typeface="+mn-cs"/>
              </a:rPr>
              <a:t>What What problems do we solve?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7FD1B-9F8A-BB4E-9D6A-B466189A9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88729"/>
            <a:ext cx="2122932" cy="945007"/>
          </a:xfrm>
        </p:spPr>
        <p:txBody>
          <a:bodyPr/>
          <a:lstStyle/>
          <a:p>
            <a:pPr marL="0" indent="0">
              <a:buNone/>
            </a:pPr>
            <a:r>
              <a:rPr lang="hu-HU" sz="1800" dirty="0">
                <a:latin typeface="Seravek Light" panose="020B0503040000020004" pitchFamily="34" charset="0"/>
              </a:rPr>
              <a:t>The customer sends tiny little projects, and we are losing on those by having to pay minimum fees to the vendors.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2A8930-8069-4C77-B8E4-D12FE96C0210}"/>
              </a:ext>
            </a:extLst>
          </p:cNvPr>
          <p:cNvSpPr/>
          <p:nvPr/>
        </p:nvSpPr>
        <p:spPr>
          <a:xfrm>
            <a:off x="431292" y="1627632"/>
            <a:ext cx="2330196" cy="4018788"/>
          </a:xfrm>
          <a:prstGeom prst="roundRect">
            <a:avLst>
              <a:gd name="adj" fmla="val 1961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944297-7D97-49A4-8084-05AFFE73E80E}"/>
              </a:ext>
            </a:extLst>
          </p:cNvPr>
          <p:cNvSpPr txBox="1">
            <a:spLocks/>
          </p:cNvSpPr>
          <p:nvPr/>
        </p:nvSpPr>
        <p:spPr>
          <a:xfrm>
            <a:off x="3176016" y="2788729"/>
            <a:ext cx="2122932" cy="945007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The customer sends a big project with many files, and a batch of words needs to be assigned to several freelancers.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BF4B0F-B203-426B-BDE3-CCF69BF00A75}"/>
              </a:ext>
            </a:extLst>
          </p:cNvPr>
          <p:cNvSpPr/>
          <p:nvPr/>
        </p:nvSpPr>
        <p:spPr>
          <a:xfrm>
            <a:off x="2968752" y="1627632"/>
            <a:ext cx="2330196" cy="4018788"/>
          </a:xfrm>
          <a:prstGeom prst="roundRect">
            <a:avLst>
              <a:gd name="adj" fmla="val 1961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895B4A-12D9-42C9-B895-D8F2D25E269B}"/>
              </a:ext>
            </a:extLst>
          </p:cNvPr>
          <p:cNvSpPr txBox="1">
            <a:spLocks/>
          </p:cNvSpPr>
          <p:nvPr/>
        </p:nvSpPr>
        <p:spPr>
          <a:xfrm>
            <a:off x="5713476" y="2788729"/>
            <a:ext cx="2122932" cy="94500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You are the customer, and you want to send out updates only when they reach 2500 words, or every Tuesday.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167D83-F1B9-4645-9BEC-8E78F56EA2F1}"/>
              </a:ext>
            </a:extLst>
          </p:cNvPr>
          <p:cNvSpPr/>
          <p:nvPr/>
        </p:nvSpPr>
        <p:spPr>
          <a:xfrm>
            <a:off x="5506212" y="1627632"/>
            <a:ext cx="2330196" cy="4018788"/>
          </a:xfrm>
          <a:prstGeom prst="roundRect">
            <a:avLst>
              <a:gd name="adj" fmla="val 1961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A3CAD55-7D03-4987-8444-006CB048064D}"/>
              </a:ext>
            </a:extLst>
          </p:cNvPr>
          <p:cNvSpPr txBox="1">
            <a:spLocks/>
          </p:cNvSpPr>
          <p:nvPr/>
        </p:nvSpPr>
        <p:spPr>
          <a:xfrm>
            <a:off x="8161782" y="2785554"/>
            <a:ext cx="2122932" cy="94500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I want to see the memoQ tasks coming from my customer’s server on a per-project basis.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0EB2C22-0B95-439D-A0B8-00F5B3938DAE}"/>
              </a:ext>
            </a:extLst>
          </p:cNvPr>
          <p:cNvSpPr/>
          <p:nvPr/>
        </p:nvSpPr>
        <p:spPr>
          <a:xfrm>
            <a:off x="8043672" y="1627632"/>
            <a:ext cx="2330196" cy="4018788"/>
          </a:xfrm>
          <a:prstGeom prst="roundRect">
            <a:avLst>
              <a:gd name="adj" fmla="val 1961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AF1C66-77AA-423F-8E7A-CDF5B93708FB}"/>
              </a:ext>
            </a:extLst>
          </p:cNvPr>
          <p:cNvSpPr/>
          <p:nvPr/>
        </p:nvSpPr>
        <p:spPr>
          <a:xfrm>
            <a:off x="1258035" y="1980153"/>
            <a:ext cx="466831" cy="466831"/>
          </a:xfrm>
          <a:prstGeom prst="ellipse">
            <a:avLst/>
          </a:prstGeom>
          <a:solidFill>
            <a:srgbClr val="15509C"/>
          </a:solidFill>
          <a:ln>
            <a:solidFill>
              <a:srgbClr val="155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AF680A-2DD4-4A8B-B056-970C8FDBA506}"/>
              </a:ext>
            </a:extLst>
          </p:cNvPr>
          <p:cNvSpPr txBox="1"/>
          <p:nvPr/>
        </p:nvSpPr>
        <p:spPr>
          <a:xfrm>
            <a:off x="1337217" y="1916581"/>
            <a:ext cx="328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solidFill>
                  <a:schemeClr val="bg1"/>
                </a:solidFill>
                <a:latin typeface="Seravek Medium" panose="020B0703050000020004" pitchFamily="34" charset="0"/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03FA8E-7AD4-4FD7-B37A-E7E233E9C9CA}"/>
              </a:ext>
            </a:extLst>
          </p:cNvPr>
          <p:cNvSpPr/>
          <p:nvPr/>
        </p:nvSpPr>
        <p:spPr>
          <a:xfrm>
            <a:off x="3897603" y="1980153"/>
            <a:ext cx="466831" cy="466831"/>
          </a:xfrm>
          <a:prstGeom prst="ellipse">
            <a:avLst/>
          </a:prstGeom>
          <a:solidFill>
            <a:srgbClr val="15509C"/>
          </a:solidFill>
          <a:ln>
            <a:solidFill>
              <a:srgbClr val="155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2967DA-F4F9-4533-A51A-46B83585F032}"/>
              </a:ext>
            </a:extLst>
          </p:cNvPr>
          <p:cNvSpPr txBox="1"/>
          <p:nvPr/>
        </p:nvSpPr>
        <p:spPr>
          <a:xfrm>
            <a:off x="3958497" y="1916581"/>
            <a:ext cx="328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solidFill>
                  <a:schemeClr val="bg1"/>
                </a:solidFill>
                <a:latin typeface="Seravek Medium" panose="020B0703050000020004" pitchFamily="34" charset="0"/>
              </a:rPr>
              <a:t>6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FDEB588-113E-4732-AB24-3D69D723864C}"/>
              </a:ext>
            </a:extLst>
          </p:cNvPr>
          <p:cNvSpPr/>
          <p:nvPr/>
        </p:nvSpPr>
        <p:spPr>
          <a:xfrm>
            <a:off x="6390867" y="1985172"/>
            <a:ext cx="466831" cy="466831"/>
          </a:xfrm>
          <a:prstGeom prst="ellipse">
            <a:avLst/>
          </a:prstGeom>
          <a:solidFill>
            <a:srgbClr val="15509C"/>
          </a:solidFill>
          <a:ln>
            <a:solidFill>
              <a:srgbClr val="155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E0AD6A-0C02-4A18-A0B7-1D8B37FC3403}"/>
              </a:ext>
            </a:extLst>
          </p:cNvPr>
          <p:cNvSpPr txBox="1"/>
          <p:nvPr/>
        </p:nvSpPr>
        <p:spPr>
          <a:xfrm>
            <a:off x="6470049" y="1921600"/>
            <a:ext cx="328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solidFill>
                  <a:schemeClr val="bg1"/>
                </a:solidFill>
                <a:latin typeface="Seravek Medium" panose="020B0703050000020004" pitchFamily="34" charset="0"/>
              </a:rPr>
              <a:t>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4A5567-FBA6-4FE6-958A-10EF85E889DE}"/>
              </a:ext>
            </a:extLst>
          </p:cNvPr>
          <p:cNvSpPr/>
          <p:nvPr/>
        </p:nvSpPr>
        <p:spPr>
          <a:xfrm>
            <a:off x="8920707" y="1991966"/>
            <a:ext cx="466831" cy="466831"/>
          </a:xfrm>
          <a:prstGeom prst="ellipse">
            <a:avLst/>
          </a:prstGeom>
          <a:solidFill>
            <a:srgbClr val="15509C"/>
          </a:solidFill>
          <a:ln>
            <a:solidFill>
              <a:srgbClr val="155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59388C-7798-4127-B0D5-205FD99D15AF}"/>
              </a:ext>
            </a:extLst>
          </p:cNvPr>
          <p:cNvSpPr txBox="1"/>
          <p:nvPr/>
        </p:nvSpPr>
        <p:spPr>
          <a:xfrm>
            <a:off x="8999889" y="1928394"/>
            <a:ext cx="328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solidFill>
                  <a:schemeClr val="bg1"/>
                </a:solidFill>
                <a:latin typeface="Seravek Medium" panose="020B07030500000200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65501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9636E-2108-A34A-8FE5-58F2ECFD2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722" y="1432497"/>
            <a:ext cx="4977384" cy="535531"/>
          </a:xfr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15509C"/>
                </a:solidFill>
                <a:latin typeface="Seravek Medium" panose="020B0703050000020004" pitchFamily="34" charset="0"/>
                <a:ea typeface="+mn-ea"/>
                <a:cs typeface="+mn-cs"/>
              </a:rPr>
              <a:t>What’s project bundling?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7FD1B-9F8A-BB4E-9D6A-B466189A9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548" y="4049412"/>
            <a:ext cx="1685544" cy="535531"/>
          </a:xfrm>
        </p:spPr>
        <p:txBody>
          <a:bodyPr/>
          <a:lstStyle/>
          <a:p>
            <a:pPr marL="0" indent="0">
              <a:buNone/>
            </a:pPr>
            <a:r>
              <a:rPr lang="hu-HU" sz="1800" dirty="0">
                <a:latin typeface="Seravek Light" panose="020B0503040000020004" pitchFamily="34" charset="0"/>
              </a:rPr>
              <a:t>PM </a:t>
            </a:r>
            <a:r>
              <a:rPr lang="hu-HU" sz="1800" dirty="0" err="1">
                <a:latin typeface="Seravek Light" panose="020B0503040000020004" pitchFamily="34" charset="0"/>
              </a:rPr>
              <a:t>automation</a:t>
            </a:r>
            <a:endParaRPr lang="hu-HU" sz="1800" dirty="0">
              <a:latin typeface="Seravek Light" panose="020B0503040000020004" pitchFamily="34" charset="0"/>
            </a:endParaRPr>
          </a:p>
          <a:p>
            <a:endParaRPr lang="hu-HU" dirty="0"/>
          </a:p>
          <a:p>
            <a:endParaRPr lang="hu-HU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4089D27-5040-4979-8710-A59ED6E9B62E}"/>
              </a:ext>
            </a:extLst>
          </p:cNvPr>
          <p:cNvSpPr/>
          <p:nvPr/>
        </p:nvSpPr>
        <p:spPr>
          <a:xfrm>
            <a:off x="512064" y="2368296"/>
            <a:ext cx="2572512" cy="2539442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9E8B1C-AA28-463E-8B24-18841875D2DE}"/>
              </a:ext>
            </a:extLst>
          </p:cNvPr>
          <p:cNvSpPr txBox="1">
            <a:spLocks/>
          </p:cNvSpPr>
          <p:nvPr/>
        </p:nvSpPr>
        <p:spPr>
          <a:xfrm>
            <a:off x="3680460" y="4049413"/>
            <a:ext cx="1685544" cy="535531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Virtualized P</a:t>
            </a:r>
            <a:r>
              <a:rPr lang="es-AR" dirty="0"/>
              <a:t>M</a:t>
            </a:r>
            <a:endParaRPr lang="hu-HU" dirty="0"/>
          </a:p>
          <a:p>
            <a:endParaRPr lang="hu-HU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B48251C-9B6E-42B3-9F3B-614C0CE374D2}"/>
              </a:ext>
            </a:extLst>
          </p:cNvPr>
          <p:cNvSpPr/>
          <p:nvPr/>
        </p:nvSpPr>
        <p:spPr>
          <a:xfrm>
            <a:off x="3236976" y="2368296"/>
            <a:ext cx="2572512" cy="2539442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49D9DE-DBE2-4841-BE70-0B2ED3A85C9E}"/>
              </a:ext>
            </a:extLst>
          </p:cNvPr>
          <p:cNvSpPr txBox="1">
            <a:spLocks/>
          </p:cNvSpPr>
          <p:nvPr/>
        </p:nvSpPr>
        <p:spPr>
          <a:xfrm>
            <a:off x="6405372" y="3788204"/>
            <a:ext cx="1685544" cy="5355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hu-HU" dirty="0"/>
              <a:t>Human parity in machine PM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B1FEF1-5D06-4910-9CDE-726C3F5C714C}"/>
              </a:ext>
            </a:extLst>
          </p:cNvPr>
          <p:cNvSpPr/>
          <p:nvPr/>
        </p:nvSpPr>
        <p:spPr>
          <a:xfrm>
            <a:off x="5961888" y="2368296"/>
            <a:ext cx="2572512" cy="2539442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E10323-C943-4B03-99FB-2EC3A35B9EBA}"/>
              </a:ext>
            </a:extLst>
          </p:cNvPr>
          <p:cNvSpPr txBox="1">
            <a:spLocks/>
          </p:cNvSpPr>
          <p:nvPr/>
        </p:nvSpPr>
        <p:spPr>
          <a:xfrm>
            <a:off x="9107424" y="3797348"/>
            <a:ext cx="1685544" cy="5355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AR" dirty="0"/>
              <a:t>L</a:t>
            </a:r>
            <a:r>
              <a:rPr lang="hu-HU" dirty="0"/>
              <a:t>ocOps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79EF2FA-9E8A-4BE6-AFE9-F60E01B8020E}"/>
              </a:ext>
            </a:extLst>
          </p:cNvPr>
          <p:cNvSpPr/>
          <p:nvPr/>
        </p:nvSpPr>
        <p:spPr>
          <a:xfrm>
            <a:off x="8663940" y="2368296"/>
            <a:ext cx="2572512" cy="2539442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C40142-458C-4CB2-B76D-BB57A86C9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778" y="2808587"/>
            <a:ext cx="1156907" cy="11192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2D7202-6B61-461A-910C-5E8B852F6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586" y="2808587"/>
            <a:ext cx="1379220" cy="10025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126D52-9D88-4D6F-8ED7-4E447C777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115" y="2649844"/>
            <a:ext cx="972058" cy="11087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4DC682-BB13-4ABD-A808-56C1ED1DE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707" y="2739068"/>
            <a:ext cx="1379792" cy="125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11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ACE0E3E-63E0-477F-B3F9-714B66FFFE7C}"/>
              </a:ext>
            </a:extLst>
          </p:cNvPr>
          <p:cNvSpPr/>
          <p:nvPr/>
        </p:nvSpPr>
        <p:spPr>
          <a:xfrm>
            <a:off x="6309360" y="4158590"/>
            <a:ext cx="3383280" cy="1313610"/>
          </a:xfrm>
          <a:prstGeom prst="roundRect">
            <a:avLst>
              <a:gd name="adj" fmla="val 661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E558571-5B9F-4C01-B8F5-4C5CBC1C3153}"/>
              </a:ext>
            </a:extLst>
          </p:cNvPr>
          <p:cNvSpPr/>
          <p:nvPr/>
        </p:nvSpPr>
        <p:spPr>
          <a:xfrm>
            <a:off x="1773938" y="4158590"/>
            <a:ext cx="3383280" cy="1313610"/>
          </a:xfrm>
          <a:prstGeom prst="roundRect">
            <a:avLst>
              <a:gd name="adj" fmla="val 661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6E5CF4-8FF6-4821-A245-7A683B903C09}"/>
              </a:ext>
            </a:extLst>
          </p:cNvPr>
          <p:cNvSpPr/>
          <p:nvPr/>
        </p:nvSpPr>
        <p:spPr>
          <a:xfrm>
            <a:off x="1773938" y="2259998"/>
            <a:ext cx="3383280" cy="1313610"/>
          </a:xfrm>
          <a:prstGeom prst="roundRect">
            <a:avLst>
              <a:gd name="adj" fmla="val 661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287C2F-8AB7-4BEE-B72C-4B307579AB82}"/>
              </a:ext>
            </a:extLst>
          </p:cNvPr>
          <p:cNvSpPr/>
          <p:nvPr/>
        </p:nvSpPr>
        <p:spPr>
          <a:xfrm>
            <a:off x="6321554" y="2259998"/>
            <a:ext cx="3383280" cy="1313610"/>
          </a:xfrm>
          <a:prstGeom prst="roundRect">
            <a:avLst>
              <a:gd name="adj" fmla="val 661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9636E-2108-A34A-8FE5-58F2ECFD2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968" y="1179970"/>
            <a:ext cx="4447032" cy="540131"/>
          </a:xfr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15509C"/>
                </a:solidFill>
                <a:latin typeface="Seravek Medium" panose="020B0703050000020004" pitchFamily="34" charset="0"/>
                <a:ea typeface="+mn-ea"/>
                <a:cs typeface="+mn-cs"/>
              </a:rPr>
              <a:t>Why is this disruptive?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7FD1B-9F8A-BB4E-9D6A-B466189A9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9488" y="2506885"/>
            <a:ext cx="2727960" cy="1035241"/>
          </a:xfrm>
        </p:spPr>
        <p:txBody>
          <a:bodyPr/>
          <a:lstStyle/>
          <a:p>
            <a:pPr marL="0" indent="0">
              <a:buNone/>
            </a:pPr>
            <a:r>
              <a:rPr lang="hu-HU" sz="1800" dirty="0">
                <a:latin typeface="Seravek Light" panose="020B0503040000020004" pitchFamily="34" charset="0"/>
              </a:rPr>
              <a:t>No-touch workflows exist in the industry, mostly at the largest LSPs.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C2A0E1-2B85-4945-96CB-ABFDD239FFE5}"/>
              </a:ext>
            </a:extLst>
          </p:cNvPr>
          <p:cNvSpPr txBox="1">
            <a:spLocks/>
          </p:cNvSpPr>
          <p:nvPr/>
        </p:nvSpPr>
        <p:spPr>
          <a:xfrm>
            <a:off x="1999488" y="4254118"/>
            <a:ext cx="2727960" cy="11225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AR" sz="1800" dirty="0">
                <a:latin typeface="Seravek Light" panose="020B0503040000020004" pitchFamily="34" charset="0"/>
              </a:rPr>
              <a:t>A</a:t>
            </a:r>
            <a:r>
              <a:rPr lang="hu-HU" sz="1800" dirty="0">
                <a:latin typeface="Seravek Light" panose="020B0503040000020004" pitchFamily="34" charset="0"/>
              </a:rPr>
              <a:t>utomatic PM services are developed by consultants on a per case basis, with a limited lifespan.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D3DAE5-DBED-4249-A828-C254C61069C0}"/>
              </a:ext>
            </a:extLst>
          </p:cNvPr>
          <p:cNvSpPr txBox="1">
            <a:spLocks/>
          </p:cNvSpPr>
          <p:nvPr/>
        </p:nvSpPr>
        <p:spPr>
          <a:xfrm>
            <a:off x="6461762" y="2461164"/>
            <a:ext cx="3102864" cy="11266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1800" dirty="0">
                <a:latin typeface="Seravek Light" panose="020B0503040000020004" pitchFamily="34" charset="0"/>
              </a:rPr>
              <a:t>BeLazy enables cost-effective automation for accounts with revenue under millions.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824F1BB-D28F-4B29-B807-40B5BBAC584F}"/>
              </a:ext>
            </a:extLst>
          </p:cNvPr>
          <p:cNvSpPr txBox="1">
            <a:spLocks/>
          </p:cNvSpPr>
          <p:nvPr/>
        </p:nvSpPr>
        <p:spPr>
          <a:xfrm>
            <a:off x="6559296" y="4252149"/>
            <a:ext cx="2950464" cy="14558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1800" dirty="0">
                <a:latin typeface="Seravek Light" panose="020B0503040000020004" pitchFamily="34" charset="0"/>
              </a:rPr>
              <a:t>Abstracting away each step of project management uncovers the decisions PMs implicitly make.</a:t>
            </a:r>
          </a:p>
        </p:txBody>
      </p:sp>
    </p:spTree>
    <p:extLst>
      <p:ext uri="{BB962C8B-B14F-4D97-AF65-F5344CB8AC3E}">
        <p14:creationId xmlns:p14="http://schemas.microsoft.com/office/powerpoint/2010/main" val="2031683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47854CF-0A39-D84B-8EEB-F05A81EA4ABF}"/>
              </a:ext>
            </a:extLst>
          </p:cNvPr>
          <p:cNvSpPr txBox="1"/>
          <p:nvPr/>
        </p:nvSpPr>
        <p:spPr>
          <a:xfrm>
            <a:off x="933365" y="1371600"/>
            <a:ext cx="1286934" cy="34265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Project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D239DE-54FF-6B4D-B790-71530C3CCC9B}"/>
              </a:ext>
            </a:extLst>
          </p:cNvPr>
          <p:cNvSpPr txBox="1"/>
          <p:nvPr/>
        </p:nvSpPr>
        <p:spPr>
          <a:xfrm>
            <a:off x="2863768" y="1371600"/>
            <a:ext cx="1524000" cy="3427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Unit of 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787959-9ADD-4746-9546-F65EA8D2A5E4}"/>
              </a:ext>
            </a:extLst>
          </p:cNvPr>
          <p:cNvSpPr txBox="1"/>
          <p:nvPr/>
        </p:nvSpPr>
        <p:spPr>
          <a:xfrm>
            <a:off x="5124366" y="1139335"/>
            <a:ext cx="2633134" cy="838390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0"/>
              </a:spcBef>
            </a:pPr>
            <a:r>
              <a:rPr lang="hu-HU" dirty="0"/>
              <a:t>Monthly projects</a:t>
            </a:r>
          </a:p>
          <a:p>
            <a:pPr>
              <a:spcBef>
                <a:spcPts val="0"/>
              </a:spcBef>
            </a:pPr>
            <a:r>
              <a:rPr lang="hu-HU" dirty="0"/>
              <a:t>LSO</a:t>
            </a:r>
          </a:p>
          <a:p>
            <a:pPr>
              <a:spcBef>
                <a:spcPts val="0"/>
              </a:spcBef>
            </a:pPr>
            <a:r>
              <a:rPr lang="hu-HU" dirty="0"/>
              <a:t>Audio+subtitling job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CF3322-E664-D849-99BC-7B1F0AEDAB97}"/>
              </a:ext>
            </a:extLst>
          </p:cNvPr>
          <p:cNvSpPr txBox="1"/>
          <p:nvPr/>
        </p:nvSpPr>
        <p:spPr>
          <a:xfrm>
            <a:off x="8350165" y="1205299"/>
            <a:ext cx="1439333" cy="5920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Unit of PM overview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B88AF-7E2D-674D-BB3A-2696ACD3B37E}"/>
              </a:ext>
            </a:extLst>
          </p:cNvPr>
          <p:cNvSpPr txBox="1"/>
          <p:nvPr/>
        </p:nvSpPr>
        <p:spPr>
          <a:xfrm>
            <a:off x="10424496" y="1970576"/>
            <a:ext cx="1202265" cy="5920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Arbitrary</a:t>
            </a:r>
            <a:r>
              <a:rPr lang="it-IT" dirty="0"/>
              <a:t>\</a:t>
            </a:r>
            <a:endParaRPr lang="hu-HU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1683E4-3CCA-4C42-A181-A9BA121F3564}"/>
              </a:ext>
            </a:extLst>
          </p:cNvPr>
          <p:cNvCxnSpPr>
            <a:cxnSpLocks/>
            <a:stCxn id="10" idx="1"/>
          </p:cNvCxnSpPr>
          <p:nvPr/>
        </p:nvCxnSpPr>
        <p:spPr>
          <a:xfrm>
            <a:off x="2863768" y="1542993"/>
            <a:ext cx="1331973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5DCAB89-5353-4B47-A599-1F2E1EE3F4BA}"/>
              </a:ext>
            </a:extLst>
          </p:cNvPr>
          <p:cNvSpPr txBox="1"/>
          <p:nvPr/>
        </p:nvSpPr>
        <p:spPr>
          <a:xfrm>
            <a:off x="933365" y="3776134"/>
            <a:ext cx="1168400" cy="3427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Job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24E534-AC86-C747-A2BE-F58715473081}"/>
              </a:ext>
            </a:extLst>
          </p:cNvPr>
          <p:cNvSpPr txBox="1"/>
          <p:nvPr/>
        </p:nvSpPr>
        <p:spPr>
          <a:xfrm>
            <a:off x="2558966" y="3721310"/>
            <a:ext cx="2311400" cy="5920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Unit for the vendor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773279-D73B-3149-AC83-0594F52033F0}"/>
              </a:ext>
            </a:extLst>
          </p:cNvPr>
          <p:cNvSpPr txBox="1"/>
          <p:nvPr/>
        </p:nvSpPr>
        <p:spPr>
          <a:xfrm>
            <a:off x="5124366" y="3360635"/>
            <a:ext cx="2971799" cy="10906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Several client tasks</a:t>
            </a:r>
          </a:p>
          <a:p>
            <a:r>
              <a:rPr lang="hu-HU" dirty="0"/>
              <a:t>Several files</a:t>
            </a:r>
          </a:p>
          <a:p>
            <a:r>
              <a:rPr lang="hu-HU" dirty="0"/>
              <a:t>Multilingual jobs in XTRF</a:t>
            </a:r>
          </a:p>
          <a:p>
            <a:r>
              <a:rPr lang="hu-HU" dirty="0"/>
              <a:t>One task (T+P) or more (TEP)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FAE8A5-D4C5-8944-BCD1-B9B36F79108E}"/>
              </a:ext>
            </a:extLst>
          </p:cNvPr>
          <p:cNvSpPr txBox="1"/>
          <p:nvPr/>
        </p:nvSpPr>
        <p:spPr>
          <a:xfrm>
            <a:off x="8350165" y="3811959"/>
            <a:ext cx="2750651" cy="33350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Unit of vendor assignment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0B9D1D-D4F1-2E4B-885D-54064B871544}"/>
              </a:ext>
            </a:extLst>
          </p:cNvPr>
          <p:cNvCxnSpPr>
            <a:cxnSpLocks/>
          </p:cNvCxnSpPr>
          <p:nvPr/>
        </p:nvCxnSpPr>
        <p:spPr>
          <a:xfrm>
            <a:off x="2660904" y="3904488"/>
            <a:ext cx="185623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6697923-665F-B94B-B871-B0113D2D0786}"/>
              </a:ext>
            </a:extLst>
          </p:cNvPr>
          <p:cNvSpPr txBox="1"/>
          <p:nvPr/>
        </p:nvSpPr>
        <p:spPr>
          <a:xfrm>
            <a:off x="8350165" y="5096934"/>
            <a:ext cx="2235200" cy="3693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Unit for the vendor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BA1A58-DD86-B540-A0FA-34474D2647BE}"/>
              </a:ext>
            </a:extLst>
          </p:cNvPr>
          <p:cNvSpPr txBox="1"/>
          <p:nvPr/>
        </p:nvSpPr>
        <p:spPr>
          <a:xfrm>
            <a:off x="5124366" y="4842933"/>
            <a:ext cx="2514599" cy="8413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One file</a:t>
            </a:r>
          </a:p>
          <a:p>
            <a:r>
              <a:rPr lang="hu-HU" dirty="0"/>
              <a:t>One package</a:t>
            </a:r>
          </a:p>
          <a:p>
            <a:r>
              <a:rPr lang="hu-HU" dirty="0"/>
              <a:t>One URL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39A237-4914-4E41-91F0-603E8B9C6BA8}"/>
              </a:ext>
            </a:extLst>
          </p:cNvPr>
          <p:cNvSpPr txBox="1"/>
          <p:nvPr/>
        </p:nvSpPr>
        <p:spPr>
          <a:xfrm>
            <a:off x="2787566" y="5029892"/>
            <a:ext cx="1524000" cy="3427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Instructions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CDE7867-6A3E-D944-9D65-DC9DDF1D8730}"/>
              </a:ext>
            </a:extLst>
          </p:cNvPr>
          <p:cNvCxnSpPr>
            <a:cxnSpLocks/>
            <a:stCxn id="24" idx="1"/>
          </p:cNvCxnSpPr>
          <p:nvPr/>
        </p:nvCxnSpPr>
        <p:spPr>
          <a:xfrm flipV="1">
            <a:off x="2787566" y="5193793"/>
            <a:ext cx="1250018" cy="749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13DDB07-B3F5-774D-9B2F-605551BAAF7B}"/>
              </a:ext>
            </a:extLst>
          </p:cNvPr>
          <p:cNvSpPr txBox="1"/>
          <p:nvPr/>
        </p:nvSpPr>
        <p:spPr>
          <a:xfrm>
            <a:off x="933365" y="4836869"/>
            <a:ext cx="1371600" cy="8413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Payable / vendor price line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5BD32C-8594-B94C-A0C1-16FB2D0342A9}"/>
              </a:ext>
            </a:extLst>
          </p:cNvPr>
          <p:cNvSpPr txBox="1"/>
          <p:nvPr/>
        </p:nvSpPr>
        <p:spPr>
          <a:xfrm>
            <a:off x="5124366" y="2249985"/>
            <a:ext cx="2633133" cy="8413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Different languages</a:t>
            </a:r>
          </a:p>
          <a:p>
            <a:r>
              <a:rPr lang="hu-HU" dirty="0"/>
              <a:t>Non-continuous updates</a:t>
            </a:r>
          </a:p>
          <a:p>
            <a:r>
              <a:rPr lang="hu-HU" dirty="0"/>
              <a:t>New microtransactions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832CF8-D125-8C41-8DAF-85835BAFA209}"/>
              </a:ext>
            </a:extLst>
          </p:cNvPr>
          <p:cNvSpPr txBox="1"/>
          <p:nvPr/>
        </p:nvSpPr>
        <p:spPr>
          <a:xfrm>
            <a:off x="8350165" y="2526984"/>
            <a:ext cx="2099733" cy="3427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Unit for the client</a:t>
            </a: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A776DCCE-9959-EB48-AB4F-8E1C9F99B5F1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032756" y="3856925"/>
            <a:ext cx="2569950" cy="27940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C06EC36-2685-2647-9AAB-C94BA8350564}"/>
              </a:ext>
            </a:extLst>
          </p:cNvPr>
          <p:cNvSpPr txBox="1"/>
          <p:nvPr/>
        </p:nvSpPr>
        <p:spPr>
          <a:xfrm>
            <a:off x="2741846" y="2544605"/>
            <a:ext cx="1896533" cy="5920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Receivable? Client price line?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EEB037E-6D67-6D40-84CE-85B8E084C9EE}"/>
              </a:ext>
            </a:extLst>
          </p:cNvPr>
          <p:cNvCxnSpPr>
            <a:cxnSpLocks/>
          </p:cNvCxnSpPr>
          <p:nvPr/>
        </p:nvCxnSpPr>
        <p:spPr>
          <a:xfrm>
            <a:off x="2863768" y="2922892"/>
            <a:ext cx="1524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54FD779-9011-224E-8832-27F3AA958423}"/>
              </a:ext>
            </a:extLst>
          </p:cNvPr>
          <p:cNvSpPr txBox="1"/>
          <p:nvPr/>
        </p:nvSpPr>
        <p:spPr>
          <a:xfrm>
            <a:off x="3971799" y="2303921"/>
            <a:ext cx="1119801" cy="3851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sz="1400" dirty="0"/>
              <a:t>Instructions missing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603A4C-3F25-724F-9FE3-3678E1190ACF}"/>
              </a:ext>
            </a:extLst>
          </p:cNvPr>
          <p:cNvSpPr txBox="1"/>
          <p:nvPr/>
        </p:nvSpPr>
        <p:spPr>
          <a:xfrm>
            <a:off x="933365" y="2665483"/>
            <a:ext cx="880534" cy="3427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latin typeface="Seravek Light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Task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7DA6F3-CA9B-7C46-A225-DB567BFE16FC}"/>
              </a:ext>
            </a:extLst>
          </p:cNvPr>
          <p:cNvSpPr txBox="1"/>
          <p:nvPr/>
        </p:nvSpPr>
        <p:spPr>
          <a:xfrm>
            <a:off x="3589867" y="304800"/>
            <a:ext cx="765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The implicit </a:t>
            </a:r>
            <a:r>
              <a:rPr lang="hu-HU" b="1" dirty="0" err="1"/>
              <a:t>thinking</a:t>
            </a:r>
            <a:r>
              <a:rPr lang="hu-HU" b="1" dirty="0"/>
              <a:t> </a:t>
            </a:r>
            <a:r>
              <a:rPr lang="hu-HU" b="1" dirty="0" err="1"/>
              <a:t>process</a:t>
            </a:r>
            <a:r>
              <a:rPr lang="hu-HU" b="1" dirty="0"/>
              <a:t> of a project </a:t>
            </a:r>
            <a:r>
              <a:rPr lang="hu-HU" b="1" dirty="0" err="1"/>
              <a:t>setup</a:t>
            </a:r>
            <a:endParaRPr lang="hu-HU" b="1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4BAE3B0-5C3D-4C10-98EF-690D296A7546}"/>
              </a:ext>
            </a:extLst>
          </p:cNvPr>
          <p:cNvCxnSpPr>
            <a:cxnSpLocks/>
          </p:cNvCxnSpPr>
          <p:nvPr/>
        </p:nvCxnSpPr>
        <p:spPr>
          <a:xfrm>
            <a:off x="2829563" y="2711650"/>
            <a:ext cx="111150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98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6" grpId="0"/>
      <p:bldP spid="27" grpId="0"/>
      <p:bldP spid="28" grpId="0"/>
      <p:bldP spid="38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E5ED732-B59C-4D92-93A8-C74CA3107078}"/>
              </a:ext>
            </a:extLst>
          </p:cNvPr>
          <p:cNvSpPr/>
          <p:nvPr/>
        </p:nvSpPr>
        <p:spPr>
          <a:xfrm>
            <a:off x="960120" y="2834640"/>
            <a:ext cx="3127248" cy="636955"/>
          </a:xfrm>
          <a:prstGeom prst="roundRect">
            <a:avLst>
              <a:gd name="adj" fmla="val 661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90CB2B-C14A-B648-88F4-6B0E359AB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525"/>
            <a:ext cx="8686461" cy="650875"/>
          </a:xfr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15509C"/>
                </a:solidFill>
                <a:latin typeface="Seravek Medium" panose="020B0703050000020004" pitchFamily="34" charset="0"/>
                <a:ea typeface="+mn-ea"/>
                <a:cs typeface="+mn-cs"/>
              </a:rPr>
              <a:t>The key to automation is explicitation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D35FB-166B-844D-9B3E-DE83FDB86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316" y="2946351"/>
            <a:ext cx="3038856" cy="429768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latin typeface="Seravek Light" panose="020B0503040000020004" pitchFamily="34" charset="0"/>
              </a:rPr>
              <a:t>Receivable </a:t>
            </a:r>
            <a:r>
              <a:rPr lang="hu-HU" dirty="0">
                <a:latin typeface="Seravek Light" panose="020B0503040000020004" pitchFamily="34" charset="0"/>
                <a:sym typeface="Wingdings" pitchFamily="2" charset="2"/>
              </a:rPr>
              <a:t> Task</a:t>
            </a:r>
          </a:p>
          <a:p>
            <a:pPr marL="0" indent="0">
              <a:buNone/>
            </a:pPr>
            <a:endParaRPr lang="it-IT" dirty="0">
              <a:latin typeface="Seravek Light" panose="020B0503040000020004" pitchFamily="34" charset="0"/>
              <a:sym typeface="Wingdings" pitchFamily="2" charset="2"/>
            </a:endParaRPr>
          </a:p>
          <a:p>
            <a:pPr marL="0" indent="0">
              <a:buNone/>
            </a:pPr>
            <a:endParaRPr lang="hu-HU" dirty="0">
              <a:latin typeface="Seravek Light" panose="020B0503040000020004" pitchFamily="34" charset="0"/>
              <a:sym typeface="Wingdings" pitchFamily="2" charset="2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D765FFC-37D1-4F49-926A-7F4783671678}"/>
              </a:ext>
            </a:extLst>
          </p:cNvPr>
          <p:cNvSpPr txBox="1">
            <a:spLocks/>
          </p:cNvSpPr>
          <p:nvPr/>
        </p:nvSpPr>
        <p:spPr>
          <a:xfrm>
            <a:off x="5891784" y="3449949"/>
            <a:ext cx="3334512" cy="5355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>
                <a:latin typeface="Seravek Light" panose="020B0503040000020004" pitchFamily="34" charset="0"/>
                <a:sym typeface="Wingdings" pitchFamily="2" charset="2"/>
              </a:rPr>
              <a:t>A</a:t>
            </a:r>
            <a:r>
              <a:rPr lang="hu-HU" dirty="0">
                <a:latin typeface="Seravek Light" panose="020B0503040000020004" pitchFamily="34" charset="0"/>
                <a:sym typeface="Wingdings" pitchFamily="2" charset="2"/>
              </a:rPr>
              <a:t>void being implicit!</a:t>
            </a:r>
            <a:endParaRPr lang="it-IT" dirty="0">
              <a:latin typeface="Seravek Light" panose="020B0503040000020004" pitchFamily="34" charset="0"/>
              <a:sym typeface="Wingdings" pitchFamily="2" charset="2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D6FF4B-0BF7-41E6-AA59-2E0859E85FA2}"/>
              </a:ext>
            </a:extLst>
          </p:cNvPr>
          <p:cNvSpPr/>
          <p:nvPr/>
        </p:nvSpPr>
        <p:spPr>
          <a:xfrm>
            <a:off x="960120" y="4071240"/>
            <a:ext cx="3127248" cy="636955"/>
          </a:xfrm>
          <a:prstGeom prst="roundRect">
            <a:avLst>
              <a:gd name="adj" fmla="val 661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85F2435-59A5-4EA6-938D-CC2877779BAF}"/>
              </a:ext>
            </a:extLst>
          </p:cNvPr>
          <p:cNvSpPr txBox="1">
            <a:spLocks/>
          </p:cNvSpPr>
          <p:nvPr/>
        </p:nvSpPr>
        <p:spPr>
          <a:xfrm>
            <a:off x="1004316" y="4200194"/>
            <a:ext cx="2587752" cy="5355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>
                <a:latin typeface="Seravek Light" panose="020B0503040000020004" pitchFamily="34" charset="0"/>
                <a:sym typeface="Wingdings" pitchFamily="2" charset="2"/>
              </a:rPr>
              <a:t>P</a:t>
            </a:r>
            <a:r>
              <a:rPr lang="hu-HU" dirty="0">
                <a:latin typeface="Seravek Light" panose="020B0503040000020004" pitchFamily="34" charset="0"/>
                <a:sym typeface="Wingdings" pitchFamily="2" charset="2"/>
              </a:rPr>
              <a:t>ayable  Job</a:t>
            </a:r>
            <a:endParaRPr lang="hu-HU" dirty="0">
              <a:latin typeface="Seravek Light" panose="020B0503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622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F05CE-D7EE-E14D-AD79-09D601B90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079" y="383413"/>
            <a:ext cx="7491984" cy="530987"/>
          </a:xfr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15509C"/>
                </a:solidFill>
                <a:latin typeface="Seravek Medium" panose="020B0703050000020004" pitchFamily="34" charset="0"/>
                <a:ea typeface="+mn-ea"/>
                <a:cs typeface="+mn-cs"/>
              </a:rPr>
              <a:t>How tools handle concepts differently?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5004E66-8389-A140-9D83-ABDD0E78DD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7643323"/>
              </p:ext>
            </p:extLst>
          </p:nvPr>
        </p:nvGraphicFramePr>
        <p:xfrm>
          <a:off x="710184" y="1158111"/>
          <a:ext cx="10771631" cy="5316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9023">
                  <a:extLst>
                    <a:ext uri="{9D8B030D-6E8A-4147-A177-3AD203B41FA5}">
                      <a16:colId xmlns:a16="http://schemas.microsoft.com/office/drawing/2014/main" val="2341319637"/>
                    </a:ext>
                  </a:extLst>
                </a:gridCol>
                <a:gridCol w="2168152">
                  <a:extLst>
                    <a:ext uri="{9D8B030D-6E8A-4147-A177-3AD203B41FA5}">
                      <a16:colId xmlns:a16="http://schemas.microsoft.com/office/drawing/2014/main" val="1436066021"/>
                    </a:ext>
                  </a:extLst>
                </a:gridCol>
                <a:gridCol w="2168152">
                  <a:extLst>
                    <a:ext uri="{9D8B030D-6E8A-4147-A177-3AD203B41FA5}">
                      <a16:colId xmlns:a16="http://schemas.microsoft.com/office/drawing/2014/main" val="1592099800"/>
                    </a:ext>
                  </a:extLst>
                </a:gridCol>
                <a:gridCol w="2168152">
                  <a:extLst>
                    <a:ext uri="{9D8B030D-6E8A-4147-A177-3AD203B41FA5}">
                      <a16:colId xmlns:a16="http://schemas.microsoft.com/office/drawing/2014/main" val="2611394558"/>
                    </a:ext>
                  </a:extLst>
                </a:gridCol>
                <a:gridCol w="2168152">
                  <a:extLst>
                    <a:ext uri="{9D8B030D-6E8A-4147-A177-3AD203B41FA5}">
                      <a16:colId xmlns:a16="http://schemas.microsoft.com/office/drawing/2014/main" val="1430070768"/>
                    </a:ext>
                  </a:extLst>
                </a:gridCol>
              </a:tblGrid>
              <a:tr h="394815">
                <a:tc>
                  <a:txBody>
                    <a:bodyPr/>
                    <a:lstStyle/>
                    <a:p>
                      <a:endParaRPr lang="hu-HU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Seravek" panose="020B0503040000020004" pitchFamily="34" charset="0"/>
                        </a:rPr>
                        <a:t>XTRF </a:t>
                      </a:r>
                      <a:r>
                        <a:rPr lang="hu-HU" dirty="0" err="1">
                          <a:latin typeface="Seravek" panose="020B0503040000020004" pitchFamily="34" charset="0"/>
                        </a:rPr>
                        <a:t>classic</a:t>
                      </a:r>
                      <a:endParaRPr lang="hu-HU" dirty="0">
                        <a:latin typeface="Seravek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Seravek" panose="020B0503040000020004" pitchFamily="34" charset="0"/>
                        </a:rPr>
                        <a:t>XTRF </a:t>
                      </a:r>
                      <a:r>
                        <a:rPr lang="hu-HU" dirty="0" err="1">
                          <a:latin typeface="Seravek" panose="020B0503040000020004" pitchFamily="34" charset="0"/>
                        </a:rPr>
                        <a:t>smart</a:t>
                      </a:r>
                      <a:endParaRPr lang="hu-HU" dirty="0">
                        <a:latin typeface="Seravek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>
                          <a:latin typeface="Seravek" panose="020B0503040000020004" pitchFamily="34" charset="0"/>
                        </a:rPr>
                        <a:t>Plunet</a:t>
                      </a:r>
                      <a:endParaRPr lang="hu-HU" dirty="0">
                        <a:latin typeface="Seravek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>
                          <a:latin typeface="Seravek" panose="020B0503040000020004" pitchFamily="34" charset="0"/>
                        </a:rPr>
                        <a:t>Protemos</a:t>
                      </a:r>
                      <a:endParaRPr lang="hu-HU" dirty="0">
                        <a:latin typeface="Seravek" panose="020B0503040000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722003"/>
                  </a:ext>
                </a:extLst>
              </a:tr>
              <a:tr h="394815">
                <a:tc>
                  <a:txBody>
                    <a:bodyPr/>
                    <a:lstStyle/>
                    <a:p>
                      <a:r>
                        <a:rPr lang="hu-HU" b="0" dirty="0" err="1">
                          <a:latin typeface="Seravek" panose="020B0503040000020004" pitchFamily="34" charset="0"/>
                        </a:rPr>
                        <a:t>Name</a:t>
                      </a:r>
                      <a:r>
                        <a:rPr lang="hu-HU" b="0" dirty="0">
                          <a:latin typeface="Seravek" panose="020B0503040000020004" pitchFamily="34" charset="0"/>
                        </a:rPr>
                        <a:t> of 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Seravek Light" panose="020B0503040000020004" pitchFamily="34" charset="0"/>
                        </a:rPr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Seravek Light" panose="020B0503040000020004" pitchFamily="34" charset="0"/>
                        </a:rPr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Order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Seravek Light" panose="020B0503040000020004" pitchFamily="34" charset="0"/>
                        </a:rPr>
                        <a:t>Project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026997"/>
                  </a:ext>
                </a:extLst>
              </a:tr>
              <a:tr h="973515">
                <a:tc>
                  <a:txBody>
                    <a:bodyPr/>
                    <a:lstStyle/>
                    <a:p>
                      <a:r>
                        <a:rPr lang="hu-HU" b="0" dirty="0" err="1">
                          <a:latin typeface="Seravek" panose="020B0503040000020004" pitchFamily="34" charset="0"/>
                        </a:rPr>
                        <a:t>Name</a:t>
                      </a:r>
                      <a:r>
                        <a:rPr lang="hu-HU" b="0" dirty="0">
                          <a:latin typeface="Seravek" panose="020B0503040000020004" pitchFamily="34" charset="0"/>
                        </a:rPr>
                        <a:t> of </a:t>
                      </a:r>
                      <a:r>
                        <a:rPr lang="hu-HU" b="0" dirty="0" err="1">
                          <a:latin typeface="Seravek" panose="020B0503040000020004" pitchFamily="34" charset="0"/>
                        </a:rPr>
                        <a:t>task</a:t>
                      </a:r>
                      <a:r>
                        <a:rPr lang="hu-HU" b="0" dirty="0">
                          <a:latin typeface="Seravek" panose="020B0503040000020004" pitchFamily="34" charset="0"/>
                        </a:rPr>
                        <a:t> (</a:t>
                      </a:r>
                      <a:r>
                        <a:rPr lang="hu-HU" b="0" dirty="0" err="1">
                          <a:latin typeface="Seravek" panose="020B0503040000020004" pitchFamily="34" charset="0"/>
                        </a:rPr>
                        <a:t>container</a:t>
                      </a:r>
                      <a:r>
                        <a:rPr lang="hu-HU" b="0" dirty="0">
                          <a:latin typeface="Seravek" panose="020B0503040000020004" pitchFamily="34" charset="0"/>
                        </a:rPr>
                        <a:t> of </a:t>
                      </a:r>
                      <a:r>
                        <a:rPr lang="hu-HU" b="0" dirty="0" err="1">
                          <a:latin typeface="Seravek" panose="020B0503040000020004" pitchFamily="34" charset="0"/>
                        </a:rPr>
                        <a:t>workflow</a:t>
                      </a:r>
                      <a:r>
                        <a:rPr lang="hu-HU" b="0" dirty="0">
                          <a:latin typeface="Seravek" panose="020B05030400000200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Task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Target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language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Item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Seravek Light" panose="020B0503040000020004" pitchFamily="34" charset="0"/>
                        </a:rPr>
                        <a:t>Job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chaining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845421"/>
                  </a:ext>
                </a:extLst>
              </a:tr>
              <a:tr h="616559">
                <a:tc>
                  <a:txBody>
                    <a:bodyPr/>
                    <a:lstStyle/>
                    <a:p>
                      <a:r>
                        <a:rPr lang="hu-HU" b="0" dirty="0" err="1">
                          <a:latin typeface="Seravek" panose="020B0503040000020004" pitchFamily="34" charset="0"/>
                        </a:rPr>
                        <a:t>Task</a:t>
                      </a:r>
                      <a:r>
                        <a:rPr lang="hu-HU" b="0" dirty="0">
                          <a:latin typeface="Seravek" panose="020B0503040000020004" pitchFamily="34" charset="0"/>
                        </a:rPr>
                        <a:t> </a:t>
                      </a:r>
                      <a:r>
                        <a:rPr lang="hu-HU" b="0" dirty="0" err="1">
                          <a:latin typeface="Seravek" panose="020B0503040000020004" pitchFamily="34" charset="0"/>
                        </a:rPr>
                        <a:t>creation</a:t>
                      </a:r>
                      <a:r>
                        <a:rPr lang="hu-HU" b="0" dirty="0">
                          <a:latin typeface="Seravek" panose="020B0503040000020004" pitchFamily="34" charset="0"/>
                        </a:rPr>
                        <a:t> </a:t>
                      </a:r>
                      <a:r>
                        <a:rPr lang="hu-HU" b="0" dirty="0" err="1">
                          <a:latin typeface="Seravek" panose="020B0503040000020004" pitchFamily="34" charset="0"/>
                        </a:rPr>
                        <a:t>limits</a:t>
                      </a:r>
                      <a:endParaRPr lang="hu-HU" b="0" dirty="0">
                        <a:latin typeface="Seravek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None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One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per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target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language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None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None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323354"/>
                  </a:ext>
                </a:extLst>
              </a:tr>
              <a:tr h="394815">
                <a:tc>
                  <a:txBody>
                    <a:bodyPr/>
                    <a:lstStyle/>
                    <a:p>
                      <a:r>
                        <a:rPr lang="hu-HU" b="0" dirty="0" err="1">
                          <a:latin typeface="Seravek" panose="020B0503040000020004" pitchFamily="34" charset="0"/>
                        </a:rPr>
                        <a:t>Name</a:t>
                      </a:r>
                      <a:r>
                        <a:rPr lang="hu-HU" b="0" dirty="0">
                          <a:latin typeface="Seravek" panose="020B0503040000020004" pitchFamily="34" charset="0"/>
                        </a:rPr>
                        <a:t> of </a:t>
                      </a:r>
                      <a:r>
                        <a:rPr lang="hu-HU" b="0" dirty="0" err="1">
                          <a:latin typeface="Seravek" panose="020B0503040000020004" pitchFamily="34" charset="0"/>
                        </a:rPr>
                        <a:t>job</a:t>
                      </a:r>
                      <a:endParaRPr lang="hu-HU" b="0" dirty="0">
                        <a:latin typeface="Seravek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Seravek Light" panose="020B0503040000020004" pitchFamily="34" charset="0"/>
                        </a:rPr>
                        <a:t>Job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Seravek Light" panose="020B0503040000020004" pitchFamily="34" charset="0"/>
                        </a:rPr>
                        <a:t>Job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Seravek Light" panose="020B0503040000020004" pitchFamily="34" charset="0"/>
                        </a:rPr>
                        <a:t>Job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Seravek Light" panose="020B0503040000020004" pitchFamily="34" charset="0"/>
                        </a:rPr>
                        <a:t>Job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567824"/>
                  </a:ext>
                </a:extLst>
              </a:tr>
              <a:tr h="876164"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Seravek" panose="020B0503040000020004" pitchFamily="34" charset="0"/>
                        </a:rPr>
                        <a:t>Job </a:t>
                      </a:r>
                      <a:r>
                        <a:rPr lang="hu-HU" b="0" dirty="0" err="1">
                          <a:latin typeface="Seravek" panose="020B0503040000020004" pitchFamily="34" charset="0"/>
                        </a:rPr>
                        <a:t>creation</a:t>
                      </a:r>
                      <a:r>
                        <a:rPr lang="hu-HU" b="0" dirty="0">
                          <a:latin typeface="Seravek" panose="020B0503040000020004" pitchFamily="34" charset="0"/>
                        </a:rPr>
                        <a:t> </a:t>
                      </a:r>
                      <a:r>
                        <a:rPr lang="hu-HU" b="0" dirty="0" err="1">
                          <a:latin typeface="Seravek" panose="020B0503040000020004" pitchFamily="34" charset="0"/>
                        </a:rPr>
                        <a:t>limits</a:t>
                      </a:r>
                      <a:endParaRPr lang="hu-HU" b="0" dirty="0">
                        <a:latin typeface="Seravek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Can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create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several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of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the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same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step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with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cloning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One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per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step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in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workflow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Can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create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several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of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the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same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step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with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cloning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One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per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step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in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workflow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232699"/>
                  </a:ext>
                </a:extLst>
              </a:tr>
              <a:tr h="394815">
                <a:tc>
                  <a:txBody>
                    <a:bodyPr/>
                    <a:lstStyle/>
                    <a:p>
                      <a:r>
                        <a:rPr lang="hu-HU" b="0" dirty="0" err="1">
                          <a:latin typeface="Seravek" panose="020B0503040000020004" pitchFamily="34" charset="0"/>
                        </a:rPr>
                        <a:t>Payable</a:t>
                      </a:r>
                      <a:endParaRPr lang="hu-HU" b="0" dirty="0">
                        <a:latin typeface="Seravek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Payable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,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description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Payable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,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description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Pricing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line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name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Payable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note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47158"/>
                  </a:ext>
                </a:extLst>
              </a:tr>
              <a:tr h="876164">
                <a:tc>
                  <a:txBody>
                    <a:bodyPr/>
                    <a:lstStyle/>
                    <a:p>
                      <a:r>
                        <a:rPr lang="hu-HU" b="0" dirty="0" err="1">
                          <a:latin typeface="Seravek" panose="020B0503040000020004" pitchFamily="34" charset="0"/>
                        </a:rPr>
                        <a:t>Files</a:t>
                      </a:r>
                      <a:endParaRPr lang="hu-HU" b="0" dirty="0">
                        <a:latin typeface="Seravek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Added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to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task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Added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to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task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,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all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tasks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have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same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files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Seravek Light" panose="020B0503040000020004" pitchFamily="34" charset="0"/>
                        </a:rPr>
                        <a:t>Project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level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,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organized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by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src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/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trg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language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later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Added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to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project,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connected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to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workflow</a:t>
                      </a:r>
                      <a:r>
                        <a:rPr lang="hu-HU" sz="1600" dirty="0">
                          <a:latin typeface="Seravek Light" panose="020B0503040000020004" pitchFamily="34" charset="0"/>
                        </a:rPr>
                        <a:t>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chain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24873"/>
                  </a:ext>
                </a:extLst>
              </a:tr>
              <a:tr h="394815">
                <a:tc>
                  <a:txBody>
                    <a:bodyPr/>
                    <a:lstStyle/>
                    <a:p>
                      <a:r>
                        <a:rPr lang="hu-HU" b="0" dirty="0" err="1">
                          <a:latin typeface="Seravek" panose="020B0503040000020004" pitchFamily="34" charset="0"/>
                        </a:rPr>
                        <a:t>URLs</a:t>
                      </a:r>
                      <a:endParaRPr lang="hu-HU" b="0" dirty="0">
                        <a:latin typeface="Seravek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Description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Description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Description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Seravek Light" panose="020B0503040000020004" pitchFamily="34" charset="0"/>
                        </a:rPr>
                        <a:t>File </a:t>
                      </a:r>
                      <a:r>
                        <a:rPr lang="hu-HU" sz="1600" dirty="0" err="1">
                          <a:latin typeface="Seravek Light" panose="020B0503040000020004" pitchFamily="34" charset="0"/>
                        </a:rPr>
                        <a:t>alternative</a:t>
                      </a:r>
                      <a:endParaRPr lang="hu-HU" sz="1600" dirty="0">
                        <a:latin typeface="Seravek Light" panose="020B0503040000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630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508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813</Words>
  <Application>Microsoft Office PowerPoint</Application>
  <PresentationFormat>Widescreen</PresentationFormat>
  <Paragraphs>143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Seravek</vt:lpstr>
      <vt:lpstr>Seravek Light</vt:lpstr>
      <vt:lpstr>Seravek Medium</vt:lpstr>
      <vt:lpstr>Office Theme</vt:lpstr>
      <vt:lpstr>PowerPoint Presentation</vt:lpstr>
      <vt:lpstr>PowerPoint Presentation</vt:lpstr>
      <vt:lpstr>What problems do we solve?</vt:lpstr>
      <vt:lpstr>What What problems do we solve? #2</vt:lpstr>
      <vt:lpstr>What’s project bundling?</vt:lpstr>
      <vt:lpstr>Why is this disruptive?</vt:lpstr>
      <vt:lpstr>PowerPoint Presentation</vt:lpstr>
      <vt:lpstr>The key to automation is explicitation</vt:lpstr>
      <vt:lpstr>How tools handle concepts differently?</vt:lpstr>
      <vt:lpstr>Workflow mapping prerequisites</vt:lpstr>
      <vt:lpstr>Step configuration options</vt:lpstr>
      <vt:lpstr>PowerPoint Presentation</vt:lpstr>
      <vt:lpstr>Bundling screenshot (comes later)</vt:lpstr>
      <vt:lpstr>Automated project management =</vt:lpstr>
      <vt:lpstr>What’s the level of support?</vt:lpstr>
      <vt:lpstr>Where would YOU want to take BeLazy?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GOOD, THE BAD AND THE UGLY OF TIME TRACKING</dc:title>
  <dc:creator>Nenád Andricsek</dc:creator>
  <cp:lastModifiedBy>Gonzalo Fernandez</cp:lastModifiedBy>
  <cp:revision>57</cp:revision>
  <dcterms:created xsi:type="dcterms:W3CDTF">2021-03-22T13:34:41Z</dcterms:created>
  <dcterms:modified xsi:type="dcterms:W3CDTF">2021-05-31T15:32:31Z</dcterms:modified>
</cp:coreProperties>
</file>